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47"/>
  </p:notesMasterIdLst>
  <p:sldIdLst>
    <p:sldId id="256" r:id="rId5"/>
    <p:sldId id="260" r:id="rId6"/>
    <p:sldId id="4720" r:id="rId7"/>
    <p:sldId id="261" r:id="rId8"/>
    <p:sldId id="262" r:id="rId9"/>
    <p:sldId id="263" r:id="rId10"/>
    <p:sldId id="264" r:id="rId11"/>
    <p:sldId id="4723" r:id="rId12"/>
    <p:sldId id="265" r:id="rId13"/>
    <p:sldId id="266" r:id="rId14"/>
    <p:sldId id="267" r:id="rId15"/>
    <p:sldId id="268" r:id="rId16"/>
    <p:sldId id="269" r:id="rId17"/>
    <p:sldId id="270" r:id="rId18"/>
    <p:sldId id="272" r:id="rId19"/>
    <p:sldId id="273" r:id="rId20"/>
    <p:sldId id="274" r:id="rId21"/>
    <p:sldId id="4731" r:id="rId22"/>
    <p:sldId id="275" r:id="rId23"/>
    <p:sldId id="276" r:id="rId24"/>
    <p:sldId id="277" r:id="rId25"/>
    <p:sldId id="278" r:id="rId26"/>
    <p:sldId id="279" r:id="rId27"/>
    <p:sldId id="280" r:id="rId28"/>
    <p:sldId id="4734" r:id="rId29"/>
    <p:sldId id="281" r:id="rId30"/>
    <p:sldId id="4732" r:id="rId31"/>
    <p:sldId id="282" r:id="rId32"/>
    <p:sldId id="283" r:id="rId33"/>
    <p:sldId id="284" r:id="rId34"/>
    <p:sldId id="285" r:id="rId35"/>
    <p:sldId id="286" r:id="rId36"/>
    <p:sldId id="287" r:id="rId37"/>
    <p:sldId id="4733" r:id="rId38"/>
    <p:sldId id="288" r:id="rId39"/>
    <p:sldId id="4730" r:id="rId40"/>
    <p:sldId id="4729" r:id="rId41"/>
    <p:sldId id="289" r:id="rId42"/>
    <p:sldId id="290" r:id="rId43"/>
    <p:sldId id="4735" r:id="rId44"/>
    <p:sldId id="4714" r:id="rId45"/>
    <p:sldId id="294" r:id="rId46"/>
  </p:sldIdLst>
  <p:sldSz cx="18288000" cy="10287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8" roundtripDataSignature="AMtx7mjjpvYQuIcN0aMbzgfWPXQIGrQogQ=="/>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C9E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018F7D-59A3-40C9-8AA1-04CF39A33ABE}" v="1" dt="2026-01-31T10:19:05.713"/>
  </p1510:revLst>
</p1510:revInfo>
</file>

<file path=ppt/tableStyles.xml><?xml version="1.0" encoding="utf-8"?>
<a:tblStyleLst xmlns:a="http://schemas.openxmlformats.org/drawingml/2006/main" def="{C8E4061D-F996-4E52-8B39-2384F2AE1984}">
  <a:tblStyle styleId="{C8E4061D-F996-4E52-8B39-2384F2AE1984}" styleName="Table_0">
    <a:wholeTbl>
      <a:tcTxStyle b="off" i="off">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0658E14B-9ED5-4694-889A-D042EEFA3AF1}" styleName="Table_1">
    <a:wholeTbl>
      <a:tcTxStyle b="off" i="off">
        <a:font>
          <a:latin typeface="Calibri"/>
          <a:ea typeface="Calibri"/>
          <a:cs typeface="Calibri"/>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002" autoAdjust="0"/>
  </p:normalViewPr>
  <p:slideViewPr>
    <p:cSldViewPr snapToGrid="0">
      <p:cViewPr varScale="1">
        <p:scale>
          <a:sx n="46" d="100"/>
          <a:sy n="46" d="100"/>
        </p:scale>
        <p:origin x="1130" y="29"/>
      </p:cViewPr>
      <p:guideLst>
        <p:guide orient="horz" pos="2160"/>
        <p:guide pos="2880"/>
      </p:guideLst>
    </p:cSldViewPr>
  </p:slideViewPr>
  <p:notesTextViewPr>
    <p:cViewPr>
      <p:scale>
        <a:sx n="1" d="1"/>
        <a:sy n="1" d="1"/>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customschemas.google.com/relationships/presentationmetadata" Target="metadata"/><Relationship Id="rId8" Type="http://schemas.openxmlformats.org/officeDocument/2006/relationships/slide" Target="slides/slide4.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ry Busch" userId="93ddea75-d8bf-4a4a-9944-7512e7910baa" providerId="ADAL" clId="{DE2B1584-7884-4CBC-BC9C-8E6C5EB51417}"/>
    <pc:docChg chg="custSel modSld">
      <pc:chgData name="Larry Busch" userId="93ddea75-d8bf-4a4a-9944-7512e7910baa" providerId="ADAL" clId="{DE2B1584-7884-4CBC-BC9C-8E6C5EB51417}" dt="2026-01-31T10:27:34.796" v="185" actId="1076"/>
      <pc:docMkLst>
        <pc:docMk/>
      </pc:docMkLst>
      <pc:sldChg chg="modSp mod">
        <pc:chgData name="Larry Busch" userId="93ddea75-d8bf-4a4a-9944-7512e7910baa" providerId="ADAL" clId="{DE2B1584-7884-4CBC-BC9C-8E6C5EB51417}" dt="2026-01-31T10:24:17.218" v="163" actId="790"/>
        <pc:sldMkLst>
          <pc:docMk/>
          <pc:sldMk cId="0" sldId="256"/>
        </pc:sldMkLst>
        <pc:spChg chg="mod">
          <ac:chgData name="Larry Busch" userId="93ddea75-d8bf-4a4a-9944-7512e7910baa" providerId="ADAL" clId="{DE2B1584-7884-4CBC-BC9C-8E6C5EB51417}" dt="2026-01-31T10:24:17.218" v="163" actId="790"/>
          <ac:spMkLst>
            <pc:docMk/>
            <pc:sldMk cId="0" sldId="256"/>
            <ac:spMk id="89" creationId="{00000000-0000-0000-0000-000000000000}"/>
          </ac:spMkLst>
        </pc:spChg>
        <pc:spChg chg="mod">
          <ac:chgData name="Larry Busch" userId="93ddea75-d8bf-4a4a-9944-7512e7910baa" providerId="ADAL" clId="{DE2B1584-7884-4CBC-BC9C-8E6C5EB51417}" dt="2026-01-31T10:24:17.218" v="163" actId="790"/>
          <ac:spMkLst>
            <pc:docMk/>
            <pc:sldMk cId="0" sldId="256"/>
            <ac:spMk id="90" creationId="{00000000-0000-0000-0000-000000000000}"/>
          </ac:spMkLst>
        </pc:spChg>
        <pc:spChg chg="mod">
          <ac:chgData name="Larry Busch" userId="93ddea75-d8bf-4a4a-9944-7512e7910baa" providerId="ADAL" clId="{DE2B1584-7884-4CBC-BC9C-8E6C5EB51417}" dt="2026-01-31T10:24:17.218" v="163" actId="790"/>
          <ac:spMkLst>
            <pc:docMk/>
            <pc:sldMk cId="0" sldId="256"/>
            <ac:spMk id="91" creationId="{00000000-0000-0000-0000-000000000000}"/>
          </ac:spMkLst>
        </pc:spChg>
        <pc:spChg chg="mod">
          <ac:chgData name="Larry Busch" userId="93ddea75-d8bf-4a4a-9944-7512e7910baa" providerId="ADAL" clId="{DE2B1584-7884-4CBC-BC9C-8E6C5EB51417}" dt="2026-01-31T10:24:17.218" v="163" actId="790"/>
          <ac:spMkLst>
            <pc:docMk/>
            <pc:sldMk cId="0" sldId="256"/>
            <ac:spMk id="92" creationId="{00000000-0000-0000-0000-000000000000}"/>
          </ac:spMkLst>
        </pc:spChg>
        <pc:spChg chg="mod">
          <ac:chgData name="Larry Busch" userId="93ddea75-d8bf-4a4a-9944-7512e7910baa" providerId="ADAL" clId="{DE2B1584-7884-4CBC-BC9C-8E6C5EB51417}" dt="2026-01-31T10:24:17.218" v="163" actId="790"/>
          <ac:spMkLst>
            <pc:docMk/>
            <pc:sldMk cId="0" sldId="256"/>
            <ac:spMk id="93" creationId="{00000000-0000-0000-0000-000000000000}"/>
          </ac:spMkLst>
        </pc:spChg>
        <pc:spChg chg="mod">
          <ac:chgData name="Larry Busch" userId="93ddea75-d8bf-4a4a-9944-7512e7910baa" providerId="ADAL" clId="{DE2B1584-7884-4CBC-BC9C-8E6C5EB51417}" dt="2026-01-31T10:24:17.218" v="163" actId="790"/>
          <ac:spMkLst>
            <pc:docMk/>
            <pc:sldMk cId="0" sldId="256"/>
            <ac:spMk id="94" creationId="{00000000-0000-0000-0000-000000000000}"/>
          </ac:spMkLst>
        </pc:spChg>
        <pc:spChg chg="mod">
          <ac:chgData name="Larry Busch" userId="93ddea75-d8bf-4a4a-9944-7512e7910baa" providerId="ADAL" clId="{DE2B1584-7884-4CBC-BC9C-8E6C5EB51417}" dt="2026-01-31T10:24:17.218" v="163" actId="790"/>
          <ac:spMkLst>
            <pc:docMk/>
            <pc:sldMk cId="0" sldId="256"/>
            <ac:spMk id="95" creationId="{00000000-0000-0000-0000-000000000000}"/>
          </ac:spMkLst>
        </pc:spChg>
        <pc:spChg chg="mod">
          <ac:chgData name="Larry Busch" userId="93ddea75-d8bf-4a4a-9944-7512e7910baa" providerId="ADAL" clId="{DE2B1584-7884-4CBC-BC9C-8E6C5EB51417}" dt="2026-01-31T10:24:17.218" v="163" actId="790"/>
          <ac:spMkLst>
            <pc:docMk/>
            <pc:sldMk cId="0" sldId="256"/>
            <ac:spMk id="96" creationId="{00000000-0000-0000-0000-000000000000}"/>
          </ac:spMkLst>
        </pc:spChg>
        <pc:spChg chg="mod">
          <ac:chgData name="Larry Busch" userId="93ddea75-d8bf-4a4a-9944-7512e7910baa" providerId="ADAL" clId="{DE2B1584-7884-4CBC-BC9C-8E6C5EB51417}" dt="2026-01-31T10:24:17.218" v="163" actId="790"/>
          <ac:spMkLst>
            <pc:docMk/>
            <pc:sldMk cId="0" sldId="256"/>
            <ac:spMk id="97" creationId="{00000000-0000-0000-0000-000000000000}"/>
          </ac:spMkLst>
        </pc:spChg>
      </pc:sldChg>
      <pc:sldChg chg="modSp mod">
        <pc:chgData name="Larry Busch" userId="93ddea75-d8bf-4a4a-9944-7512e7910baa" providerId="ADAL" clId="{DE2B1584-7884-4CBC-BC9C-8E6C5EB51417}" dt="2026-01-31T10:24:17.218" v="163" actId="790"/>
        <pc:sldMkLst>
          <pc:docMk/>
          <pc:sldMk cId="0" sldId="260"/>
        </pc:sldMkLst>
        <pc:spChg chg="mod">
          <ac:chgData name="Larry Busch" userId="93ddea75-d8bf-4a4a-9944-7512e7910baa" providerId="ADAL" clId="{DE2B1584-7884-4CBC-BC9C-8E6C5EB51417}" dt="2026-01-31T10:24:17.218" v="163" actId="790"/>
          <ac:spMkLst>
            <pc:docMk/>
            <pc:sldMk cId="0" sldId="260"/>
            <ac:spMk id="134" creationId="{00000000-0000-0000-0000-000000000000}"/>
          </ac:spMkLst>
        </pc:spChg>
        <pc:spChg chg="mod">
          <ac:chgData name="Larry Busch" userId="93ddea75-d8bf-4a4a-9944-7512e7910baa" providerId="ADAL" clId="{DE2B1584-7884-4CBC-BC9C-8E6C5EB51417}" dt="2026-01-31T10:24:17.218" v="163" actId="790"/>
          <ac:spMkLst>
            <pc:docMk/>
            <pc:sldMk cId="0" sldId="260"/>
            <ac:spMk id="135" creationId="{00000000-0000-0000-0000-000000000000}"/>
          </ac:spMkLst>
        </pc:spChg>
      </pc:sldChg>
      <pc:sldChg chg="modSp mod">
        <pc:chgData name="Larry Busch" userId="93ddea75-d8bf-4a4a-9944-7512e7910baa" providerId="ADAL" clId="{DE2B1584-7884-4CBC-BC9C-8E6C5EB51417}" dt="2026-01-31T10:27:18.299" v="183" actId="120"/>
        <pc:sldMkLst>
          <pc:docMk/>
          <pc:sldMk cId="0" sldId="261"/>
        </pc:sldMkLst>
        <pc:spChg chg="mod">
          <ac:chgData name="Larry Busch" userId="93ddea75-d8bf-4a4a-9944-7512e7910baa" providerId="ADAL" clId="{DE2B1584-7884-4CBC-BC9C-8E6C5EB51417}" dt="2026-01-31T10:24:17.218" v="163" actId="790"/>
          <ac:spMkLst>
            <pc:docMk/>
            <pc:sldMk cId="0" sldId="261"/>
            <ac:spMk id="142" creationId="{00000000-0000-0000-0000-000000000000}"/>
          </ac:spMkLst>
        </pc:spChg>
        <pc:spChg chg="mod">
          <ac:chgData name="Larry Busch" userId="93ddea75-d8bf-4a4a-9944-7512e7910baa" providerId="ADAL" clId="{DE2B1584-7884-4CBC-BC9C-8E6C5EB51417}" dt="2026-01-31T10:24:17.218" v="163" actId="790"/>
          <ac:spMkLst>
            <pc:docMk/>
            <pc:sldMk cId="0" sldId="261"/>
            <ac:spMk id="143" creationId="{00000000-0000-0000-0000-000000000000}"/>
          </ac:spMkLst>
        </pc:spChg>
        <pc:spChg chg="mod">
          <ac:chgData name="Larry Busch" userId="93ddea75-d8bf-4a4a-9944-7512e7910baa" providerId="ADAL" clId="{DE2B1584-7884-4CBC-BC9C-8E6C5EB51417}" dt="2026-01-31T10:24:17.218" v="163" actId="790"/>
          <ac:spMkLst>
            <pc:docMk/>
            <pc:sldMk cId="0" sldId="261"/>
            <ac:spMk id="144" creationId="{00000000-0000-0000-0000-000000000000}"/>
          </ac:spMkLst>
        </pc:spChg>
        <pc:spChg chg="mod">
          <ac:chgData name="Larry Busch" userId="93ddea75-d8bf-4a4a-9944-7512e7910baa" providerId="ADAL" clId="{DE2B1584-7884-4CBC-BC9C-8E6C5EB51417}" dt="2026-01-31T10:27:18.299" v="183" actId="120"/>
          <ac:spMkLst>
            <pc:docMk/>
            <pc:sldMk cId="0" sldId="261"/>
            <ac:spMk id="145" creationId="{00000000-0000-0000-0000-000000000000}"/>
          </ac:spMkLst>
        </pc:spChg>
        <pc:spChg chg="mod">
          <ac:chgData name="Larry Busch" userId="93ddea75-d8bf-4a4a-9944-7512e7910baa" providerId="ADAL" clId="{DE2B1584-7884-4CBC-BC9C-8E6C5EB51417}" dt="2026-01-31T10:24:17.218" v="163" actId="790"/>
          <ac:spMkLst>
            <pc:docMk/>
            <pc:sldMk cId="0" sldId="261"/>
            <ac:spMk id="146" creationId="{00000000-0000-0000-0000-000000000000}"/>
          </ac:spMkLst>
        </pc:spChg>
      </pc:sldChg>
      <pc:sldChg chg="modSp mod">
        <pc:chgData name="Larry Busch" userId="93ddea75-d8bf-4a4a-9944-7512e7910baa" providerId="ADAL" clId="{DE2B1584-7884-4CBC-BC9C-8E6C5EB51417}" dt="2026-01-31T10:27:34.796" v="185" actId="1076"/>
        <pc:sldMkLst>
          <pc:docMk/>
          <pc:sldMk cId="0" sldId="262"/>
        </pc:sldMkLst>
        <pc:spChg chg="mod">
          <ac:chgData name="Larry Busch" userId="93ddea75-d8bf-4a4a-9944-7512e7910baa" providerId="ADAL" clId="{DE2B1584-7884-4CBC-BC9C-8E6C5EB51417}" dt="2026-01-31T10:24:17.218" v="163" actId="790"/>
          <ac:spMkLst>
            <pc:docMk/>
            <pc:sldMk cId="0" sldId="262"/>
            <ac:spMk id="152" creationId="{00000000-0000-0000-0000-000000000000}"/>
          </ac:spMkLst>
        </pc:spChg>
        <pc:spChg chg="mod">
          <ac:chgData name="Larry Busch" userId="93ddea75-d8bf-4a4a-9944-7512e7910baa" providerId="ADAL" clId="{DE2B1584-7884-4CBC-BC9C-8E6C5EB51417}" dt="2026-01-31T10:24:17.218" v="163" actId="790"/>
          <ac:spMkLst>
            <pc:docMk/>
            <pc:sldMk cId="0" sldId="262"/>
            <ac:spMk id="153" creationId="{00000000-0000-0000-0000-000000000000}"/>
          </ac:spMkLst>
        </pc:spChg>
        <pc:spChg chg="mod">
          <ac:chgData name="Larry Busch" userId="93ddea75-d8bf-4a4a-9944-7512e7910baa" providerId="ADAL" clId="{DE2B1584-7884-4CBC-BC9C-8E6C5EB51417}" dt="2026-01-31T10:27:34.796" v="185" actId="1076"/>
          <ac:spMkLst>
            <pc:docMk/>
            <pc:sldMk cId="0" sldId="262"/>
            <ac:spMk id="154" creationId="{00000000-0000-0000-0000-000000000000}"/>
          </ac:spMkLst>
        </pc:spChg>
        <pc:spChg chg="mod">
          <ac:chgData name="Larry Busch" userId="93ddea75-d8bf-4a4a-9944-7512e7910baa" providerId="ADAL" clId="{DE2B1584-7884-4CBC-BC9C-8E6C5EB51417}" dt="2026-01-31T10:24:17.218" v="163" actId="790"/>
          <ac:spMkLst>
            <pc:docMk/>
            <pc:sldMk cId="0" sldId="262"/>
            <ac:spMk id="155" creationId="{00000000-0000-0000-0000-000000000000}"/>
          </ac:spMkLst>
        </pc:spChg>
        <pc:spChg chg="mod">
          <ac:chgData name="Larry Busch" userId="93ddea75-d8bf-4a4a-9944-7512e7910baa" providerId="ADAL" clId="{DE2B1584-7884-4CBC-BC9C-8E6C5EB51417}" dt="2026-01-31T10:24:17.218" v="163" actId="790"/>
          <ac:spMkLst>
            <pc:docMk/>
            <pc:sldMk cId="0" sldId="262"/>
            <ac:spMk id="156" creationId="{00000000-0000-0000-0000-000000000000}"/>
          </ac:spMkLst>
        </pc:spChg>
      </pc:sldChg>
      <pc:sldChg chg="addSp modSp mod">
        <pc:chgData name="Larry Busch" userId="93ddea75-d8bf-4a4a-9944-7512e7910baa" providerId="ADAL" clId="{DE2B1584-7884-4CBC-BC9C-8E6C5EB51417}" dt="2026-01-31T10:24:17.218" v="163" actId="790"/>
        <pc:sldMkLst>
          <pc:docMk/>
          <pc:sldMk cId="0" sldId="263"/>
        </pc:sldMkLst>
        <pc:spChg chg="mod">
          <ac:chgData name="Larry Busch" userId="93ddea75-d8bf-4a4a-9944-7512e7910baa" providerId="ADAL" clId="{DE2B1584-7884-4CBC-BC9C-8E6C5EB51417}" dt="2026-01-31T10:24:17.218" v="163" actId="790"/>
          <ac:spMkLst>
            <pc:docMk/>
            <pc:sldMk cId="0" sldId="263"/>
            <ac:spMk id="162" creationId="{00000000-0000-0000-0000-000000000000}"/>
          </ac:spMkLst>
        </pc:spChg>
        <pc:spChg chg="mod">
          <ac:chgData name="Larry Busch" userId="93ddea75-d8bf-4a4a-9944-7512e7910baa" providerId="ADAL" clId="{DE2B1584-7884-4CBC-BC9C-8E6C5EB51417}" dt="2026-01-31T10:24:17.218" v="163" actId="790"/>
          <ac:spMkLst>
            <pc:docMk/>
            <pc:sldMk cId="0" sldId="263"/>
            <ac:spMk id="163" creationId="{00000000-0000-0000-0000-000000000000}"/>
          </ac:spMkLst>
        </pc:spChg>
        <pc:spChg chg="mod">
          <ac:chgData name="Larry Busch" userId="93ddea75-d8bf-4a4a-9944-7512e7910baa" providerId="ADAL" clId="{DE2B1584-7884-4CBC-BC9C-8E6C5EB51417}" dt="2026-01-31T10:24:17.218" v="163" actId="790"/>
          <ac:spMkLst>
            <pc:docMk/>
            <pc:sldMk cId="0" sldId="263"/>
            <ac:spMk id="164" creationId="{00000000-0000-0000-0000-000000000000}"/>
          </ac:spMkLst>
        </pc:spChg>
        <pc:spChg chg="mod">
          <ac:chgData name="Larry Busch" userId="93ddea75-d8bf-4a4a-9944-7512e7910baa" providerId="ADAL" clId="{DE2B1584-7884-4CBC-BC9C-8E6C5EB51417}" dt="2026-01-31T10:24:17.218" v="163" actId="790"/>
          <ac:spMkLst>
            <pc:docMk/>
            <pc:sldMk cId="0" sldId="263"/>
            <ac:spMk id="165" creationId="{00000000-0000-0000-0000-000000000000}"/>
          </ac:spMkLst>
        </pc:spChg>
        <pc:spChg chg="mod">
          <ac:chgData name="Larry Busch" userId="93ddea75-d8bf-4a4a-9944-7512e7910baa" providerId="ADAL" clId="{DE2B1584-7884-4CBC-BC9C-8E6C5EB51417}" dt="2026-01-31T10:24:17.218" v="163" actId="790"/>
          <ac:spMkLst>
            <pc:docMk/>
            <pc:sldMk cId="0" sldId="263"/>
            <ac:spMk id="166" creationId="{00000000-0000-0000-0000-000000000000}"/>
          </ac:spMkLst>
        </pc:spChg>
        <pc:spChg chg="mod">
          <ac:chgData name="Larry Busch" userId="93ddea75-d8bf-4a4a-9944-7512e7910baa" providerId="ADAL" clId="{DE2B1584-7884-4CBC-BC9C-8E6C5EB51417}" dt="2026-01-31T10:24:17.218" v="163" actId="790"/>
          <ac:spMkLst>
            <pc:docMk/>
            <pc:sldMk cId="0" sldId="263"/>
            <ac:spMk id="167" creationId="{00000000-0000-0000-0000-000000000000}"/>
          </ac:spMkLst>
        </pc:spChg>
        <pc:spChg chg="mod">
          <ac:chgData name="Larry Busch" userId="93ddea75-d8bf-4a4a-9944-7512e7910baa" providerId="ADAL" clId="{DE2B1584-7884-4CBC-BC9C-8E6C5EB51417}" dt="2026-01-31T10:24:17.218" v="163" actId="790"/>
          <ac:spMkLst>
            <pc:docMk/>
            <pc:sldMk cId="0" sldId="263"/>
            <ac:spMk id="168" creationId="{00000000-0000-0000-0000-000000000000}"/>
          </ac:spMkLst>
        </pc:spChg>
        <pc:grpChg chg="add mod">
          <ac:chgData name="Larry Busch" userId="93ddea75-d8bf-4a4a-9944-7512e7910baa" providerId="ADAL" clId="{DE2B1584-7884-4CBC-BC9C-8E6C5EB51417}" dt="2026-01-31T10:19:10.722" v="106" actId="1036"/>
          <ac:grpSpMkLst>
            <pc:docMk/>
            <pc:sldMk cId="0" sldId="263"/>
            <ac:grpSpMk id="2" creationId="{1C982AC4-96C4-881F-E277-E6DBCC431FCD}"/>
          </ac:grpSpMkLst>
        </pc:grpChg>
      </pc:sldChg>
      <pc:sldChg chg="modSp mod">
        <pc:chgData name="Larry Busch" userId="93ddea75-d8bf-4a4a-9944-7512e7910baa" providerId="ADAL" clId="{DE2B1584-7884-4CBC-BC9C-8E6C5EB51417}" dt="2026-01-31T10:24:17.218" v="163" actId="790"/>
        <pc:sldMkLst>
          <pc:docMk/>
          <pc:sldMk cId="0" sldId="264"/>
        </pc:sldMkLst>
        <pc:spChg chg="mod">
          <ac:chgData name="Larry Busch" userId="93ddea75-d8bf-4a4a-9944-7512e7910baa" providerId="ADAL" clId="{DE2B1584-7884-4CBC-BC9C-8E6C5EB51417}" dt="2026-01-31T10:24:17.218" v="163" actId="790"/>
          <ac:spMkLst>
            <pc:docMk/>
            <pc:sldMk cId="0" sldId="264"/>
            <ac:spMk id="174" creationId="{00000000-0000-0000-0000-000000000000}"/>
          </ac:spMkLst>
        </pc:spChg>
        <pc:spChg chg="mod">
          <ac:chgData name="Larry Busch" userId="93ddea75-d8bf-4a4a-9944-7512e7910baa" providerId="ADAL" clId="{DE2B1584-7884-4CBC-BC9C-8E6C5EB51417}" dt="2026-01-31T10:24:17.218" v="163" actId="790"/>
          <ac:spMkLst>
            <pc:docMk/>
            <pc:sldMk cId="0" sldId="264"/>
            <ac:spMk id="175" creationId="{00000000-0000-0000-0000-000000000000}"/>
          </ac:spMkLst>
        </pc:spChg>
        <pc:spChg chg="mod">
          <ac:chgData name="Larry Busch" userId="93ddea75-d8bf-4a4a-9944-7512e7910baa" providerId="ADAL" clId="{DE2B1584-7884-4CBC-BC9C-8E6C5EB51417}" dt="2026-01-31T10:24:17.218" v="163" actId="790"/>
          <ac:spMkLst>
            <pc:docMk/>
            <pc:sldMk cId="0" sldId="264"/>
            <ac:spMk id="177" creationId="{00000000-0000-0000-0000-000000000000}"/>
          </ac:spMkLst>
        </pc:spChg>
      </pc:sldChg>
      <pc:sldChg chg="modSp mod">
        <pc:chgData name="Larry Busch" userId="93ddea75-d8bf-4a4a-9944-7512e7910baa" providerId="ADAL" clId="{DE2B1584-7884-4CBC-BC9C-8E6C5EB51417}" dt="2026-01-31T10:24:17.218" v="163" actId="790"/>
        <pc:sldMkLst>
          <pc:docMk/>
          <pc:sldMk cId="0" sldId="265"/>
        </pc:sldMkLst>
        <pc:spChg chg="mod">
          <ac:chgData name="Larry Busch" userId="93ddea75-d8bf-4a4a-9944-7512e7910baa" providerId="ADAL" clId="{DE2B1584-7884-4CBC-BC9C-8E6C5EB51417}" dt="2026-01-31T10:24:17.218" v="163" actId="790"/>
          <ac:spMkLst>
            <pc:docMk/>
            <pc:sldMk cId="0" sldId="265"/>
            <ac:spMk id="183" creationId="{00000000-0000-0000-0000-000000000000}"/>
          </ac:spMkLst>
        </pc:spChg>
        <pc:spChg chg="mod">
          <ac:chgData name="Larry Busch" userId="93ddea75-d8bf-4a4a-9944-7512e7910baa" providerId="ADAL" clId="{DE2B1584-7884-4CBC-BC9C-8E6C5EB51417}" dt="2026-01-31T10:24:17.218" v="163" actId="790"/>
          <ac:spMkLst>
            <pc:docMk/>
            <pc:sldMk cId="0" sldId="265"/>
            <ac:spMk id="184" creationId="{00000000-0000-0000-0000-000000000000}"/>
          </ac:spMkLst>
        </pc:spChg>
        <pc:spChg chg="mod">
          <ac:chgData name="Larry Busch" userId="93ddea75-d8bf-4a4a-9944-7512e7910baa" providerId="ADAL" clId="{DE2B1584-7884-4CBC-BC9C-8E6C5EB51417}" dt="2026-01-31T10:24:17.218" v="163" actId="790"/>
          <ac:spMkLst>
            <pc:docMk/>
            <pc:sldMk cId="0" sldId="265"/>
            <ac:spMk id="185" creationId="{00000000-0000-0000-0000-000000000000}"/>
          </ac:spMkLst>
        </pc:spChg>
        <pc:spChg chg="mod">
          <ac:chgData name="Larry Busch" userId="93ddea75-d8bf-4a4a-9944-7512e7910baa" providerId="ADAL" clId="{DE2B1584-7884-4CBC-BC9C-8E6C5EB51417}" dt="2026-01-31T10:24:17.218" v="163" actId="790"/>
          <ac:spMkLst>
            <pc:docMk/>
            <pc:sldMk cId="0" sldId="265"/>
            <ac:spMk id="187" creationId="{00000000-0000-0000-0000-000000000000}"/>
          </ac:spMkLst>
        </pc:spChg>
        <pc:graphicFrameChg chg="modGraphic">
          <ac:chgData name="Larry Busch" userId="93ddea75-d8bf-4a4a-9944-7512e7910baa" providerId="ADAL" clId="{DE2B1584-7884-4CBC-BC9C-8E6C5EB51417}" dt="2026-01-31T10:24:17.218" v="163" actId="790"/>
          <ac:graphicFrameMkLst>
            <pc:docMk/>
            <pc:sldMk cId="0" sldId="265"/>
            <ac:graphicFrameMk id="186" creationId="{00000000-0000-0000-0000-000000000000}"/>
          </ac:graphicFrameMkLst>
        </pc:graphicFrameChg>
      </pc:sldChg>
      <pc:sldChg chg="modSp mod">
        <pc:chgData name="Larry Busch" userId="93ddea75-d8bf-4a4a-9944-7512e7910baa" providerId="ADAL" clId="{DE2B1584-7884-4CBC-BC9C-8E6C5EB51417}" dt="2026-01-31T10:24:17.218" v="163" actId="790"/>
        <pc:sldMkLst>
          <pc:docMk/>
          <pc:sldMk cId="0" sldId="266"/>
        </pc:sldMkLst>
        <pc:spChg chg="mod">
          <ac:chgData name="Larry Busch" userId="93ddea75-d8bf-4a4a-9944-7512e7910baa" providerId="ADAL" clId="{DE2B1584-7884-4CBC-BC9C-8E6C5EB51417}" dt="2026-01-31T10:24:17.218" v="163" actId="790"/>
          <ac:spMkLst>
            <pc:docMk/>
            <pc:sldMk cId="0" sldId="266"/>
            <ac:spMk id="193" creationId="{00000000-0000-0000-0000-000000000000}"/>
          </ac:spMkLst>
        </pc:spChg>
        <pc:spChg chg="mod">
          <ac:chgData name="Larry Busch" userId="93ddea75-d8bf-4a4a-9944-7512e7910baa" providerId="ADAL" clId="{DE2B1584-7884-4CBC-BC9C-8E6C5EB51417}" dt="2026-01-31T10:24:17.218" v="163" actId="790"/>
          <ac:spMkLst>
            <pc:docMk/>
            <pc:sldMk cId="0" sldId="266"/>
            <ac:spMk id="194" creationId="{00000000-0000-0000-0000-000000000000}"/>
          </ac:spMkLst>
        </pc:spChg>
        <pc:spChg chg="mod">
          <ac:chgData name="Larry Busch" userId="93ddea75-d8bf-4a4a-9944-7512e7910baa" providerId="ADAL" clId="{DE2B1584-7884-4CBC-BC9C-8E6C5EB51417}" dt="2026-01-31T10:24:17.218" v="163" actId="790"/>
          <ac:spMkLst>
            <pc:docMk/>
            <pc:sldMk cId="0" sldId="266"/>
            <ac:spMk id="195" creationId="{00000000-0000-0000-0000-000000000000}"/>
          </ac:spMkLst>
        </pc:spChg>
        <pc:spChg chg="mod">
          <ac:chgData name="Larry Busch" userId="93ddea75-d8bf-4a4a-9944-7512e7910baa" providerId="ADAL" clId="{DE2B1584-7884-4CBC-BC9C-8E6C5EB51417}" dt="2026-01-31T10:24:17.218" v="163" actId="790"/>
          <ac:spMkLst>
            <pc:docMk/>
            <pc:sldMk cId="0" sldId="266"/>
            <ac:spMk id="197" creationId="{00000000-0000-0000-0000-000000000000}"/>
          </ac:spMkLst>
        </pc:spChg>
        <pc:graphicFrameChg chg="modGraphic">
          <ac:chgData name="Larry Busch" userId="93ddea75-d8bf-4a4a-9944-7512e7910baa" providerId="ADAL" clId="{DE2B1584-7884-4CBC-BC9C-8E6C5EB51417}" dt="2026-01-31T10:24:17.218" v="163" actId="790"/>
          <ac:graphicFrameMkLst>
            <pc:docMk/>
            <pc:sldMk cId="0" sldId="266"/>
            <ac:graphicFrameMk id="196" creationId="{00000000-0000-0000-0000-000000000000}"/>
          </ac:graphicFrameMkLst>
        </pc:graphicFrameChg>
      </pc:sldChg>
      <pc:sldChg chg="modSp mod">
        <pc:chgData name="Larry Busch" userId="93ddea75-d8bf-4a4a-9944-7512e7910baa" providerId="ADAL" clId="{DE2B1584-7884-4CBC-BC9C-8E6C5EB51417}" dt="2026-01-31T10:24:17.218" v="163" actId="790"/>
        <pc:sldMkLst>
          <pc:docMk/>
          <pc:sldMk cId="0" sldId="267"/>
        </pc:sldMkLst>
        <pc:spChg chg="mod">
          <ac:chgData name="Larry Busch" userId="93ddea75-d8bf-4a4a-9944-7512e7910baa" providerId="ADAL" clId="{DE2B1584-7884-4CBC-BC9C-8E6C5EB51417}" dt="2026-01-31T10:24:17.218" v="163" actId="790"/>
          <ac:spMkLst>
            <pc:docMk/>
            <pc:sldMk cId="0" sldId="267"/>
            <ac:spMk id="203" creationId="{00000000-0000-0000-0000-000000000000}"/>
          </ac:spMkLst>
        </pc:spChg>
        <pc:spChg chg="mod">
          <ac:chgData name="Larry Busch" userId="93ddea75-d8bf-4a4a-9944-7512e7910baa" providerId="ADAL" clId="{DE2B1584-7884-4CBC-BC9C-8E6C5EB51417}" dt="2026-01-31T10:24:17.218" v="163" actId="790"/>
          <ac:spMkLst>
            <pc:docMk/>
            <pc:sldMk cId="0" sldId="267"/>
            <ac:spMk id="204" creationId="{00000000-0000-0000-0000-000000000000}"/>
          </ac:spMkLst>
        </pc:spChg>
        <pc:spChg chg="mod">
          <ac:chgData name="Larry Busch" userId="93ddea75-d8bf-4a4a-9944-7512e7910baa" providerId="ADAL" clId="{DE2B1584-7884-4CBC-BC9C-8E6C5EB51417}" dt="2026-01-31T10:24:17.218" v="163" actId="790"/>
          <ac:spMkLst>
            <pc:docMk/>
            <pc:sldMk cId="0" sldId="267"/>
            <ac:spMk id="206" creationId="{00000000-0000-0000-0000-000000000000}"/>
          </ac:spMkLst>
        </pc:spChg>
        <pc:spChg chg="mod">
          <ac:chgData name="Larry Busch" userId="93ddea75-d8bf-4a4a-9944-7512e7910baa" providerId="ADAL" clId="{DE2B1584-7884-4CBC-BC9C-8E6C5EB51417}" dt="2026-01-31T10:24:17.218" v="163" actId="790"/>
          <ac:spMkLst>
            <pc:docMk/>
            <pc:sldMk cId="0" sldId="267"/>
            <ac:spMk id="207" creationId="{00000000-0000-0000-0000-000000000000}"/>
          </ac:spMkLst>
        </pc:spChg>
        <pc:graphicFrameChg chg="modGraphic">
          <ac:chgData name="Larry Busch" userId="93ddea75-d8bf-4a4a-9944-7512e7910baa" providerId="ADAL" clId="{DE2B1584-7884-4CBC-BC9C-8E6C5EB51417}" dt="2026-01-31T10:24:17.218" v="163" actId="790"/>
          <ac:graphicFrameMkLst>
            <pc:docMk/>
            <pc:sldMk cId="0" sldId="267"/>
            <ac:graphicFrameMk id="205" creationId="{00000000-0000-0000-0000-000000000000}"/>
          </ac:graphicFrameMkLst>
        </pc:graphicFrameChg>
      </pc:sldChg>
      <pc:sldChg chg="modSp mod">
        <pc:chgData name="Larry Busch" userId="93ddea75-d8bf-4a4a-9944-7512e7910baa" providerId="ADAL" clId="{DE2B1584-7884-4CBC-BC9C-8E6C5EB51417}" dt="2026-01-31T10:24:17.218" v="163" actId="790"/>
        <pc:sldMkLst>
          <pc:docMk/>
          <pc:sldMk cId="0" sldId="268"/>
        </pc:sldMkLst>
        <pc:spChg chg="mod">
          <ac:chgData name="Larry Busch" userId="93ddea75-d8bf-4a4a-9944-7512e7910baa" providerId="ADAL" clId="{DE2B1584-7884-4CBC-BC9C-8E6C5EB51417}" dt="2026-01-31T10:24:17.218" v="163" actId="790"/>
          <ac:spMkLst>
            <pc:docMk/>
            <pc:sldMk cId="0" sldId="268"/>
            <ac:spMk id="213" creationId="{00000000-0000-0000-0000-000000000000}"/>
          </ac:spMkLst>
        </pc:spChg>
        <pc:spChg chg="mod">
          <ac:chgData name="Larry Busch" userId="93ddea75-d8bf-4a4a-9944-7512e7910baa" providerId="ADAL" clId="{DE2B1584-7884-4CBC-BC9C-8E6C5EB51417}" dt="2026-01-31T10:24:17.218" v="163" actId="790"/>
          <ac:spMkLst>
            <pc:docMk/>
            <pc:sldMk cId="0" sldId="268"/>
            <ac:spMk id="214" creationId="{00000000-0000-0000-0000-000000000000}"/>
          </ac:spMkLst>
        </pc:spChg>
        <pc:spChg chg="mod">
          <ac:chgData name="Larry Busch" userId="93ddea75-d8bf-4a4a-9944-7512e7910baa" providerId="ADAL" clId="{DE2B1584-7884-4CBC-BC9C-8E6C5EB51417}" dt="2026-01-31T10:24:17.218" v="163" actId="790"/>
          <ac:spMkLst>
            <pc:docMk/>
            <pc:sldMk cId="0" sldId="268"/>
            <ac:spMk id="215" creationId="{00000000-0000-0000-0000-000000000000}"/>
          </ac:spMkLst>
        </pc:spChg>
        <pc:spChg chg="mod">
          <ac:chgData name="Larry Busch" userId="93ddea75-d8bf-4a4a-9944-7512e7910baa" providerId="ADAL" clId="{DE2B1584-7884-4CBC-BC9C-8E6C5EB51417}" dt="2026-01-31T10:24:17.218" v="163" actId="790"/>
          <ac:spMkLst>
            <pc:docMk/>
            <pc:sldMk cId="0" sldId="268"/>
            <ac:spMk id="216" creationId="{00000000-0000-0000-0000-000000000000}"/>
          </ac:spMkLst>
        </pc:spChg>
        <pc:spChg chg="mod">
          <ac:chgData name="Larry Busch" userId="93ddea75-d8bf-4a4a-9944-7512e7910baa" providerId="ADAL" clId="{DE2B1584-7884-4CBC-BC9C-8E6C5EB51417}" dt="2026-01-31T10:24:17.218" v="163" actId="790"/>
          <ac:spMkLst>
            <pc:docMk/>
            <pc:sldMk cId="0" sldId="268"/>
            <ac:spMk id="217" creationId="{00000000-0000-0000-0000-000000000000}"/>
          </ac:spMkLst>
        </pc:spChg>
        <pc:spChg chg="mod">
          <ac:chgData name="Larry Busch" userId="93ddea75-d8bf-4a4a-9944-7512e7910baa" providerId="ADAL" clId="{DE2B1584-7884-4CBC-BC9C-8E6C5EB51417}" dt="2026-01-31T10:24:17.218" v="163" actId="790"/>
          <ac:spMkLst>
            <pc:docMk/>
            <pc:sldMk cId="0" sldId="268"/>
            <ac:spMk id="218" creationId="{00000000-0000-0000-0000-000000000000}"/>
          </ac:spMkLst>
        </pc:spChg>
      </pc:sldChg>
      <pc:sldChg chg="modSp mod">
        <pc:chgData name="Larry Busch" userId="93ddea75-d8bf-4a4a-9944-7512e7910baa" providerId="ADAL" clId="{DE2B1584-7884-4CBC-BC9C-8E6C5EB51417}" dt="2026-01-31T10:24:17.218" v="163" actId="790"/>
        <pc:sldMkLst>
          <pc:docMk/>
          <pc:sldMk cId="0" sldId="269"/>
        </pc:sldMkLst>
        <pc:spChg chg="mod">
          <ac:chgData name="Larry Busch" userId="93ddea75-d8bf-4a4a-9944-7512e7910baa" providerId="ADAL" clId="{DE2B1584-7884-4CBC-BC9C-8E6C5EB51417}" dt="2026-01-31T10:24:17.218" v="163" actId="790"/>
          <ac:spMkLst>
            <pc:docMk/>
            <pc:sldMk cId="0" sldId="269"/>
            <ac:spMk id="224" creationId="{00000000-0000-0000-0000-000000000000}"/>
          </ac:spMkLst>
        </pc:spChg>
        <pc:spChg chg="mod">
          <ac:chgData name="Larry Busch" userId="93ddea75-d8bf-4a4a-9944-7512e7910baa" providerId="ADAL" clId="{DE2B1584-7884-4CBC-BC9C-8E6C5EB51417}" dt="2026-01-31T10:24:17.218" v="163" actId="790"/>
          <ac:spMkLst>
            <pc:docMk/>
            <pc:sldMk cId="0" sldId="269"/>
            <ac:spMk id="225" creationId="{00000000-0000-0000-0000-000000000000}"/>
          </ac:spMkLst>
        </pc:spChg>
        <pc:spChg chg="mod">
          <ac:chgData name="Larry Busch" userId="93ddea75-d8bf-4a4a-9944-7512e7910baa" providerId="ADAL" clId="{DE2B1584-7884-4CBC-BC9C-8E6C5EB51417}" dt="2026-01-31T10:24:17.218" v="163" actId="790"/>
          <ac:spMkLst>
            <pc:docMk/>
            <pc:sldMk cId="0" sldId="269"/>
            <ac:spMk id="226" creationId="{00000000-0000-0000-0000-000000000000}"/>
          </ac:spMkLst>
        </pc:spChg>
        <pc:spChg chg="mod">
          <ac:chgData name="Larry Busch" userId="93ddea75-d8bf-4a4a-9944-7512e7910baa" providerId="ADAL" clId="{DE2B1584-7884-4CBC-BC9C-8E6C5EB51417}" dt="2026-01-31T10:24:17.218" v="163" actId="790"/>
          <ac:spMkLst>
            <pc:docMk/>
            <pc:sldMk cId="0" sldId="269"/>
            <ac:spMk id="228" creationId="{00000000-0000-0000-0000-000000000000}"/>
          </ac:spMkLst>
        </pc:spChg>
        <pc:graphicFrameChg chg="mod modGraphic">
          <ac:chgData name="Larry Busch" userId="93ddea75-d8bf-4a4a-9944-7512e7910baa" providerId="ADAL" clId="{DE2B1584-7884-4CBC-BC9C-8E6C5EB51417}" dt="2026-01-31T10:24:17.218" v="163" actId="790"/>
          <ac:graphicFrameMkLst>
            <pc:docMk/>
            <pc:sldMk cId="0" sldId="269"/>
            <ac:graphicFrameMk id="227" creationId="{00000000-0000-0000-0000-000000000000}"/>
          </ac:graphicFrameMkLst>
        </pc:graphicFrameChg>
      </pc:sldChg>
      <pc:sldChg chg="modSp mod">
        <pc:chgData name="Larry Busch" userId="93ddea75-d8bf-4a4a-9944-7512e7910baa" providerId="ADAL" clId="{DE2B1584-7884-4CBC-BC9C-8E6C5EB51417}" dt="2026-01-31T10:24:17.218" v="163" actId="790"/>
        <pc:sldMkLst>
          <pc:docMk/>
          <pc:sldMk cId="0" sldId="270"/>
        </pc:sldMkLst>
        <pc:spChg chg="mod">
          <ac:chgData name="Larry Busch" userId="93ddea75-d8bf-4a4a-9944-7512e7910baa" providerId="ADAL" clId="{DE2B1584-7884-4CBC-BC9C-8E6C5EB51417}" dt="2026-01-31T10:24:17.218" v="163" actId="790"/>
          <ac:spMkLst>
            <pc:docMk/>
            <pc:sldMk cId="0" sldId="270"/>
            <ac:spMk id="234" creationId="{00000000-0000-0000-0000-000000000000}"/>
          </ac:spMkLst>
        </pc:spChg>
        <pc:spChg chg="mod">
          <ac:chgData name="Larry Busch" userId="93ddea75-d8bf-4a4a-9944-7512e7910baa" providerId="ADAL" clId="{DE2B1584-7884-4CBC-BC9C-8E6C5EB51417}" dt="2026-01-31T10:24:17.218" v="163" actId="790"/>
          <ac:spMkLst>
            <pc:docMk/>
            <pc:sldMk cId="0" sldId="270"/>
            <ac:spMk id="235" creationId="{00000000-0000-0000-0000-000000000000}"/>
          </ac:spMkLst>
        </pc:spChg>
        <pc:spChg chg="mod">
          <ac:chgData name="Larry Busch" userId="93ddea75-d8bf-4a4a-9944-7512e7910baa" providerId="ADAL" clId="{DE2B1584-7884-4CBC-BC9C-8E6C5EB51417}" dt="2026-01-31T10:24:17.218" v="163" actId="790"/>
          <ac:spMkLst>
            <pc:docMk/>
            <pc:sldMk cId="0" sldId="270"/>
            <ac:spMk id="236" creationId="{00000000-0000-0000-0000-000000000000}"/>
          </ac:spMkLst>
        </pc:spChg>
        <pc:spChg chg="mod">
          <ac:chgData name="Larry Busch" userId="93ddea75-d8bf-4a4a-9944-7512e7910baa" providerId="ADAL" clId="{DE2B1584-7884-4CBC-BC9C-8E6C5EB51417}" dt="2026-01-31T10:24:17.218" v="163" actId="790"/>
          <ac:spMkLst>
            <pc:docMk/>
            <pc:sldMk cId="0" sldId="270"/>
            <ac:spMk id="238" creationId="{00000000-0000-0000-0000-000000000000}"/>
          </ac:spMkLst>
        </pc:spChg>
        <pc:spChg chg="mod">
          <ac:chgData name="Larry Busch" userId="93ddea75-d8bf-4a4a-9944-7512e7910baa" providerId="ADAL" clId="{DE2B1584-7884-4CBC-BC9C-8E6C5EB51417}" dt="2026-01-31T10:24:17.218" v="163" actId="790"/>
          <ac:spMkLst>
            <pc:docMk/>
            <pc:sldMk cId="0" sldId="270"/>
            <ac:spMk id="239" creationId="{00000000-0000-0000-0000-000000000000}"/>
          </ac:spMkLst>
        </pc:spChg>
        <pc:graphicFrameChg chg="mod modGraphic">
          <ac:chgData name="Larry Busch" userId="93ddea75-d8bf-4a4a-9944-7512e7910baa" providerId="ADAL" clId="{DE2B1584-7884-4CBC-BC9C-8E6C5EB51417}" dt="2026-01-31T10:24:17.218" v="163" actId="790"/>
          <ac:graphicFrameMkLst>
            <pc:docMk/>
            <pc:sldMk cId="0" sldId="270"/>
            <ac:graphicFrameMk id="237" creationId="{00000000-0000-0000-0000-000000000000}"/>
          </ac:graphicFrameMkLst>
        </pc:graphicFrameChg>
      </pc:sldChg>
      <pc:sldChg chg="modSp mod">
        <pc:chgData name="Larry Busch" userId="93ddea75-d8bf-4a4a-9944-7512e7910baa" providerId="ADAL" clId="{DE2B1584-7884-4CBC-BC9C-8E6C5EB51417}" dt="2026-01-31T10:24:17.218" v="163" actId="790"/>
        <pc:sldMkLst>
          <pc:docMk/>
          <pc:sldMk cId="0" sldId="272"/>
        </pc:sldMkLst>
        <pc:spChg chg="mod">
          <ac:chgData name="Larry Busch" userId="93ddea75-d8bf-4a4a-9944-7512e7910baa" providerId="ADAL" clId="{DE2B1584-7884-4CBC-BC9C-8E6C5EB51417}" dt="2026-01-31T10:24:17.218" v="163" actId="790"/>
          <ac:spMkLst>
            <pc:docMk/>
            <pc:sldMk cId="0" sldId="272"/>
            <ac:spMk id="255" creationId="{00000000-0000-0000-0000-000000000000}"/>
          </ac:spMkLst>
        </pc:spChg>
        <pc:spChg chg="mod">
          <ac:chgData name="Larry Busch" userId="93ddea75-d8bf-4a4a-9944-7512e7910baa" providerId="ADAL" clId="{DE2B1584-7884-4CBC-BC9C-8E6C5EB51417}" dt="2026-01-31T10:24:17.218" v="163" actId="790"/>
          <ac:spMkLst>
            <pc:docMk/>
            <pc:sldMk cId="0" sldId="272"/>
            <ac:spMk id="256" creationId="{00000000-0000-0000-0000-000000000000}"/>
          </ac:spMkLst>
        </pc:spChg>
        <pc:spChg chg="mod">
          <ac:chgData name="Larry Busch" userId="93ddea75-d8bf-4a4a-9944-7512e7910baa" providerId="ADAL" clId="{DE2B1584-7884-4CBC-BC9C-8E6C5EB51417}" dt="2026-01-31T10:24:17.218" v="163" actId="790"/>
          <ac:spMkLst>
            <pc:docMk/>
            <pc:sldMk cId="0" sldId="272"/>
            <ac:spMk id="257" creationId="{00000000-0000-0000-0000-000000000000}"/>
          </ac:spMkLst>
        </pc:spChg>
        <pc:spChg chg="mod">
          <ac:chgData name="Larry Busch" userId="93ddea75-d8bf-4a4a-9944-7512e7910baa" providerId="ADAL" clId="{DE2B1584-7884-4CBC-BC9C-8E6C5EB51417}" dt="2026-01-31T10:24:17.218" v="163" actId="790"/>
          <ac:spMkLst>
            <pc:docMk/>
            <pc:sldMk cId="0" sldId="272"/>
            <ac:spMk id="259" creationId="{00000000-0000-0000-0000-000000000000}"/>
          </ac:spMkLst>
        </pc:spChg>
        <pc:graphicFrameChg chg="modGraphic">
          <ac:chgData name="Larry Busch" userId="93ddea75-d8bf-4a4a-9944-7512e7910baa" providerId="ADAL" clId="{DE2B1584-7884-4CBC-BC9C-8E6C5EB51417}" dt="2026-01-31T10:24:17.218" v="163" actId="790"/>
          <ac:graphicFrameMkLst>
            <pc:docMk/>
            <pc:sldMk cId="0" sldId="272"/>
            <ac:graphicFrameMk id="258" creationId="{00000000-0000-0000-0000-000000000000}"/>
          </ac:graphicFrameMkLst>
        </pc:graphicFrameChg>
      </pc:sldChg>
      <pc:sldChg chg="modSp mod">
        <pc:chgData name="Larry Busch" userId="93ddea75-d8bf-4a4a-9944-7512e7910baa" providerId="ADAL" clId="{DE2B1584-7884-4CBC-BC9C-8E6C5EB51417}" dt="2026-01-31T10:24:17.218" v="163" actId="790"/>
        <pc:sldMkLst>
          <pc:docMk/>
          <pc:sldMk cId="0" sldId="273"/>
        </pc:sldMkLst>
        <pc:spChg chg="mod">
          <ac:chgData name="Larry Busch" userId="93ddea75-d8bf-4a4a-9944-7512e7910baa" providerId="ADAL" clId="{DE2B1584-7884-4CBC-BC9C-8E6C5EB51417}" dt="2026-01-31T10:24:17.218" v="163" actId="790"/>
          <ac:spMkLst>
            <pc:docMk/>
            <pc:sldMk cId="0" sldId="273"/>
            <ac:spMk id="265" creationId="{00000000-0000-0000-0000-000000000000}"/>
          </ac:spMkLst>
        </pc:spChg>
        <pc:spChg chg="mod">
          <ac:chgData name="Larry Busch" userId="93ddea75-d8bf-4a4a-9944-7512e7910baa" providerId="ADAL" clId="{DE2B1584-7884-4CBC-BC9C-8E6C5EB51417}" dt="2026-01-31T10:24:17.218" v="163" actId="790"/>
          <ac:spMkLst>
            <pc:docMk/>
            <pc:sldMk cId="0" sldId="273"/>
            <ac:spMk id="266" creationId="{00000000-0000-0000-0000-000000000000}"/>
          </ac:spMkLst>
        </pc:spChg>
        <pc:spChg chg="mod">
          <ac:chgData name="Larry Busch" userId="93ddea75-d8bf-4a4a-9944-7512e7910baa" providerId="ADAL" clId="{DE2B1584-7884-4CBC-BC9C-8E6C5EB51417}" dt="2026-01-31T10:24:17.218" v="163" actId="790"/>
          <ac:spMkLst>
            <pc:docMk/>
            <pc:sldMk cId="0" sldId="273"/>
            <ac:spMk id="267" creationId="{00000000-0000-0000-0000-000000000000}"/>
          </ac:spMkLst>
        </pc:spChg>
        <pc:spChg chg="mod">
          <ac:chgData name="Larry Busch" userId="93ddea75-d8bf-4a4a-9944-7512e7910baa" providerId="ADAL" clId="{DE2B1584-7884-4CBC-BC9C-8E6C5EB51417}" dt="2026-01-31T10:24:17.218" v="163" actId="790"/>
          <ac:spMkLst>
            <pc:docMk/>
            <pc:sldMk cId="0" sldId="273"/>
            <ac:spMk id="268" creationId="{00000000-0000-0000-0000-000000000000}"/>
          </ac:spMkLst>
        </pc:spChg>
        <pc:spChg chg="mod">
          <ac:chgData name="Larry Busch" userId="93ddea75-d8bf-4a4a-9944-7512e7910baa" providerId="ADAL" clId="{DE2B1584-7884-4CBC-BC9C-8E6C5EB51417}" dt="2026-01-31T10:24:17.218" v="163" actId="790"/>
          <ac:spMkLst>
            <pc:docMk/>
            <pc:sldMk cId="0" sldId="273"/>
            <ac:spMk id="269" creationId="{00000000-0000-0000-0000-000000000000}"/>
          </ac:spMkLst>
        </pc:spChg>
      </pc:sldChg>
      <pc:sldChg chg="modSp mod">
        <pc:chgData name="Larry Busch" userId="93ddea75-d8bf-4a4a-9944-7512e7910baa" providerId="ADAL" clId="{DE2B1584-7884-4CBC-BC9C-8E6C5EB51417}" dt="2026-01-31T10:24:17.218" v="163" actId="790"/>
        <pc:sldMkLst>
          <pc:docMk/>
          <pc:sldMk cId="0" sldId="274"/>
        </pc:sldMkLst>
        <pc:spChg chg="mod">
          <ac:chgData name="Larry Busch" userId="93ddea75-d8bf-4a4a-9944-7512e7910baa" providerId="ADAL" clId="{DE2B1584-7884-4CBC-BC9C-8E6C5EB51417}" dt="2026-01-31T10:24:17.218" v="163" actId="790"/>
          <ac:spMkLst>
            <pc:docMk/>
            <pc:sldMk cId="0" sldId="274"/>
            <ac:spMk id="275" creationId="{00000000-0000-0000-0000-000000000000}"/>
          </ac:spMkLst>
        </pc:spChg>
        <pc:spChg chg="mod">
          <ac:chgData name="Larry Busch" userId="93ddea75-d8bf-4a4a-9944-7512e7910baa" providerId="ADAL" clId="{DE2B1584-7884-4CBC-BC9C-8E6C5EB51417}" dt="2026-01-31T10:24:17.218" v="163" actId="790"/>
          <ac:spMkLst>
            <pc:docMk/>
            <pc:sldMk cId="0" sldId="274"/>
            <ac:spMk id="276" creationId="{00000000-0000-0000-0000-000000000000}"/>
          </ac:spMkLst>
        </pc:spChg>
      </pc:sldChg>
      <pc:sldChg chg="modSp mod">
        <pc:chgData name="Larry Busch" userId="93ddea75-d8bf-4a4a-9944-7512e7910baa" providerId="ADAL" clId="{DE2B1584-7884-4CBC-BC9C-8E6C5EB51417}" dt="2026-01-31T10:24:17.218" v="163" actId="790"/>
        <pc:sldMkLst>
          <pc:docMk/>
          <pc:sldMk cId="0" sldId="275"/>
        </pc:sldMkLst>
        <pc:spChg chg="mod">
          <ac:chgData name="Larry Busch" userId="93ddea75-d8bf-4a4a-9944-7512e7910baa" providerId="ADAL" clId="{DE2B1584-7884-4CBC-BC9C-8E6C5EB51417}" dt="2026-01-31T10:24:17.218" v="163" actId="790"/>
          <ac:spMkLst>
            <pc:docMk/>
            <pc:sldMk cId="0" sldId="275"/>
            <ac:spMk id="283" creationId="{00000000-0000-0000-0000-000000000000}"/>
          </ac:spMkLst>
        </pc:spChg>
        <pc:spChg chg="mod">
          <ac:chgData name="Larry Busch" userId="93ddea75-d8bf-4a4a-9944-7512e7910baa" providerId="ADAL" clId="{DE2B1584-7884-4CBC-BC9C-8E6C5EB51417}" dt="2026-01-31T10:24:17.218" v="163" actId="790"/>
          <ac:spMkLst>
            <pc:docMk/>
            <pc:sldMk cId="0" sldId="275"/>
            <ac:spMk id="284" creationId="{00000000-0000-0000-0000-000000000000}"/>
          </ac:spMkLst>
        </pc:spChg>
        <pc:spChg chg="mod">
          <ac:chgData name="Larry Busch" userId="93ddea75-d8bf-4a4a-9944-7512e7910baa" providerId="ADAL" clId="{DE2B1584-7884-4CBC-BC9C-8E6C5EB51417}" dt="2026-01-31T10:24:17.218" v="163" actId="790"/>
          <ac:spMkLst>
            <pc:docMk/>
            <pc:sldMk cId="0" sldId="275"/>
            <ac:spMk id="285" creationId="{00000000-0000-0000-0000-000000000000}"/>
          </ac:spMkLst>
        </pc:spChg>
        <pc:spChg chg="mod">
          <ac:chgData name="Larry Busch" userId="93ddea75-d8bf-4a4a-9944-7512e7910baa" providerId="ADAL" clId="{DE2B1584-7884-4CBC-BC9C-8E6C5EB51417}" dt="2026-01-31T10:24:17.218" v="163" actId="790"/>
          <ac:spMkLst>
            <pc:docMk/>
            <pc:sldMk cId="0" sldId="275"/>
            <ac:spMk id="286" creationId="{00000000-0000-0000-0000-000000000000}"/>
          </ac:spMkLst>
        </pc:spChg>
        <pc:spChg chg="mod">
          <ac:chgData name="Larry Busch" userId="93ddea75-d8bf-4a4a-9944-7512e7910baa" providerId="ADAL" clId="{DE2B1584-7884-4CBC-BC9C-8E6C5EB51417}" dt="2026-01-31T10:24:17.218" v="163" actId="790"/>
          <ac:spMkLst>
            <pc:docMk/>
            <pc:sldMk cId="0" sldId="275"/>
            <ac:spMk id="288" creationId="{00000000-0000-0000-0000-000000000000}"/>
          </ac:spMkLst>
        </pc:spChg>
      </pc:sldChg>
      <pc:sldChg chg="modSp mod">
        <pc:chgData name="Larry Busch" userId="93ddea75-d8bf-4a4a-9944-7512e7910baa" providerId="ADAL" clId="{DE2B1584-7884-4CBC-BC9C-8E6C5EB51417}" dt="2026-01-31T10:24:17.218" v="163" actId="790"/>
        <pc:sldMkLst>
          <pc:docMk/>
          <pc:sldMk cId="0" sldId="276"/>
        </pc:sldMkLst>
        <pc:spChg chg="mod">
          <ac:chgData name="Larry Busch" userId="93ddea75-d8bf-4a4a-9944-7512e7910baa" providerId="ADAL" clId="{DE2B1584-7884-4CBC-BC9C-8E6C5EB51417}" dt="2026-01-31T10:24:17.218" v="163" actId="790"/>
          <ac:spMkLst>
            <pc:docMk/>
            <pc:sldMk cId="0" sldId="276"/>
            <ac:spMk id="294" creationId="{00000000-0000-0000-0000-000000000000}"/>
          </ac:spMkLst>
        </pc:spChg>
        <pc:spChg chg="mod">
          <ac:chgData name="Larry Busch" userId="93ddea75-d8bf-4a4a-9944-7512e7910baa" providerId="ADAL" clId="{DE2B1584-7884-4CBC-BC9C-8E6C5EB51417}" dt="2026-01-31T10:24:17.218" v="163" actId="790"/>
          <ac:spMkLst>
            <pc:docMk/>
            <pc:sldMk cId="0" sldId="276"/>
            <ac:spMk id="295" creationId="{00000000-0000-0000-0000-000000000000}"/>
          </ac:spMkLst>
        </pc:spChg>
        <pc:spChg chg="mod">
          <ac:chgData name="Larry Busch" userId="93ddea75-d8bf-4a4a-9944-7512e7910baa" providerId="ADAL" clId="{DE2B1584-7884-4CBC-BC9C-8E6C5EB51417}" dt="2026-01-31T10:24:17.218" v="163" actId="790"/>
          <ac:spMkLst>
            <pc:docMk/>
            <pc:sldMk cId="0" sldId="276"/>
            <ac:spMk id="296" creationId="{00000000-0000-0000-0000-000000000000}"/>
          </ac:spMkLst>
        </pc:spChg>
        <pc:spChg chg="mod">
          <ac:chgData name="Larry Busch" userId="93ddea75-d8bf-4a4a-9944-7512e7910baa" providerId="ADAL" clId="{DE2B1584-7884-4CBC-BC9C-8E6C5EB51417}" dt="2026-01-31T10:24:17.218" v="163" actId="790"/>
          <ac:spMkLst>
            <pc:docMk/>
            <pc:sldMk cId="0" sldId="276"/>
            <ac:spMk id="297" creationId="{00000000-0000-0000-0000-000000000000}"/>
          </ac:spMkLst>
        </pc:spChg>
        <pc:spChg chg="mod">
          <ac:chgData name="Larry Busch" userId="93ddea75-d8bf-4a4a-9944-7512e7910baa" providerId="ADAL" clId="{DE2B1584-7884-4CBC-BC9C-8E6C5EB51417}" dt="2026-01-31T10:24:17.218" v="163" actId="790"/>
          <ac:spMkLst>
            <pc:docMk/>
            <pc:sldMk cId="0" sldId="276"/>
            <ac:spMk id="298" creationId="{00000000-0000-0000-0000-000000000000}"/>
          </ac:spMkLst>
        </pc:spChg>
      </pc:sldChg>
      <pc:sldChg chg="modSp mod">
        <pc:chgData name="Larry Busch" userId="93ddea75-d8bf-4a4a-9944-7512e7910baa" providerId="ADAL" clId="{DE2B1584-7884-4CBC-BC9C-8E6C5EB51417}" dt="2026-01-31T10:24:17.218" v="163" actId="790"/>
        <pc:sldMkLst>
          <pc:docMk/>
          <pc:sldMk cId="0" sldId="277"/>
        </pc:sldMkLst>
        <pc:spChg chg="mod">
          <ac:chgData name="Larry Busch" userId="93ddea75-d8bf-4a4a-9944-7512e7910baa" providerId="ADAL" clId="{DE2B1584-7884-4CBC-BC9C-8E6C5EB51417}" dt="2026-01-31T10:24:17.218" v="163" actId="790"/>
          <ac:spMkLst>
            <pc:docMk/>
            <pc:sldMk cId="0" sldId="277"/>
            <ac:spMk id="304" creationId="{00000000-0000-0000-0000-000000000000}"/>
          </ac:spMkLst>
        </pc:spChg>
        <pc:spChg chg="mod">
          <ac:chgData name="Larry Busch" userId="93ddea75-d8bf-4a4a-9944-7512e7910baa" providerId="ADAL" clId="{DE2B1584-7884-4CBC-BC9C-8E6C5EB51417}" dt="2026-01-31T10:24:17.218" v="163" actId="790"/>
          <ac:spMkLst>
            <pc:docMk/>
            <pc:sldMk cId="0" sldId="277"/>
            <ac:spMk id="305" creationId="{00000000-0000-0000-0000-000000000000}"/>
          </ac:spMkLst>
        </pc:spChg>
        <pc:spChg chg="mod">
          <ac:chgData name="Larry Busch" userId="93ddea75-d8bf-4a4a-9944-7512e7910baa" providerId="ADAL" clId="{DE2B1584-7884-4CBC-BC9C-8E6C5EB51417}" dt="2026-01-31T10:24:17.218" v="163" actId="790"/>
          <ac:spMkLst>
            <pc:docMk/>
            <pc:sldMk cId="0" sldId="277"/>
            <ac:spMk id="306" creationId="{00000000-0000-0000-0000-000000000000}"/>
          </ac:spMkLst>
        </pc:spChg>
        <pc:spChg chg="mod">
          <ac:chgData name="Larry Busch" userId="93ddea75-d8bf-4a4a-9944-7512e7910baa" providerId="ADAL" clId="{DE2B1584-7884-4CBC-BC9C-8E6C5EB51417}" dt="2026-01-31T10:24:17.218" v="163" actId="790"/>
          <ac:spMkLst>
            <pc:docMk/>
            <pc:sldMk cId="0" sldId="277"/>
            <ac:spMk id="307" creationId="{00000000-0000-0000-0000-000000000000}"/>
          </ac:spMkLst>
        </pc:spChg>
        <pc:spChg chg="mod">
          <ac:chgData name="Larry Busch" userId="93ddea75-d8bf-4a4a-9944-7512e7910baa" providerId="ADAL" clId="{DE2B1584-7884-4CBC-BC9C-8E6C5EB51417}" dt="2026-01-31T10:24:17.218" v="163" actId="790"/>
          <ac:spMkLst>
            <pc:docMk/>
            <pc:sldMk cId="0" sldId="277"/>
            <ac:spMk id="308" creationId="{00000000-0000-0000-0000-000000000000}"/>
          </ac:spMkLst>
        </pc:spChg>
        <pc:spChg chg="mod">
          <ac:chgData name="Larry Busch" userId="93ddea75-d8bf-4a4a-9944-7512e7910baa" providerId="ADAL" clId="{DE2B1584-7884-4CBC-BC9C-8E6C5EB51417}" dt="2026-01-31T10:24:17.218" v="163" actId="790"/>
          <ac:spMkLst>
            <pc:docMk/>
            <pc:sldMk cId="0" sldId="277"/>
            <ac:spMk id="309" creationId="{00000000-0000-0000-0000-000000000000}"/>
          </ac:spMkLst>
        </pc:spChg>
        <pc:spChg chg="mod">
          <ac:chgData name="Larry Busch" userId="93ddea75-d8bf-4a4a-9944-7512e7910baa" providerId="ADAL" clId="{DE2B1584-7884-4CBC-BC9C-8E6C5EB51417}" dt="2026-01-31T10:24:17.218" v="163" actId="790"/>
          <ac:spMkLst>
            <pc:docMk/>
            <pc:sldMk cId="0" sldId="277"/>
            <ac:spMk id="310" creationId="{00000000-0000-0000-0000-000000000000}"/>
          </ac:spMkLst>
        </pc:spChg>
      </pc:sldChg>
      <pc:sldChg chg="modSp mod">
        <pc:chgData name="Larry Busch" userId="93ddea75-d8bf-4a4a-9944-7512e7910baa" providerId="ADAL" clId="{DE2B1584-7884-4CBC-BC9C-8E6C5EB51417}" dt="2026-01-31T10:24:17.218" v="163" actId="790"/>
        <pc:sldMkLst>
          <pc:docMk/>
          <pc:sldMk cId="0" sldId="278"/>
        </pc:sldMkLst>
        <pc:spChg chg="mod">
          <ac:chgData name="Larry Busch" userId="93ddea75-d8bf-4a4a-9944-7512e7910baa" providerId="ADAL" clId="{DE2B1584-7884-4CBC-BC9C-8E6C5EB51417}" dt="2026-01-31T10:24:17.218" v="163" actId="790"/>
          <ac:spMkLst>
            <pc:docMk/>
            <pc:sldMk cId="0" sldId="278"/>
            <ac:spMk id="316" creationId="{00000000-0000-0000-0000-000000000000}"/>
          </ac:spMkLst>
        </pc:spChg>
        <pc:spChg chg="mod">
          <ac:chgData name="Larry Busch" userId="93ddea75-d8bf-4a4a-9944-7512e7910baa" providerId="ADAL" clId="{DE2B1584-7884-4CBC-BC9C-8E6C5EB51417}" dt="2026-01-31T10:24:17.218" v="163" actId="790"/>
          <ac:spMkLst>
            <pc:docMk/>
            <pc:sldMk cId="0" sldId="278"/>
            <ac:spMk id="317" creationId="{00000000-0000-0000-0000-000000000000}"/>
          </ac:spMkLst>
        </pc:spChg>
        <pc:spChg chg="mod">
          <ac:chgData name="Larry Busch" userId="93ddea75-d8bf-4a4a-9944-7512e7910baa" providerId="ADAL" clId="{DE2B1584-7884-4CBC-BC9C-8E6C5EB51417}" dt="2026-01-31T10:24:17.218" v="163" actId="790"/>
          <ac:spMkLst>
            <pc:docMk/>
            <pc:sldMk cId="0" sldId="278"/>
            <ac:spMk id="318" creationId="{00000000-0000-0000-0000-000000000000}"/>
          </ac:spMkLst>
        </pc:spChg>
        <pc:spChg chg="mod">
          <ac:chgData name="Larry Busch" userId="93ddea75-d8bf-4a4a-9944-7512e7910baa" providerId="ADAL" clId="{DE2B1584-7884-4CBC-BC9C-8E6C5EB51417}" dt="2026-01-31T10:24:17.218" v="163" actId="790"/>
          <ac:spMkLst>
            <pc:docMk/>
            <pc:sldMk cId="0" sldId="278"/>
            <ac:spMk id="319" creationId="{00000000-0000-0000-0000-000000000000}"/>
          </ac:spMkLst>
        </pc:spChg>
        <pc:spChg chg="mod">
          <ac:chgData name="Larry Busch" userId="93ddea75-d8bf-4a4a-9944-7512e7910baa" providerId="ADAL" clId="{DE2B1584-7884-4CBC-BC9C-8E6C5EB51417}" dt="2026-01-31T10:24:17.218" v="163" actId="790"/>
          <ac:spMkLst>
            <pc:docMk/>
            <pc:sldMk cId="0" sldId="278"/>
            <ac:spMk id="321" creationId="{00000000-0000-0000-0000-000000000000}"/>
          </ac:spMkLst>
        </pc:spChg>
      </pc:sldChg>
      <pc:sldChg chg="modSp mod">
        <pc:chgData name="Larry Busch" userId="93ddea75-d8bf-4a4a-9944-7512e7910baa" providerId="ADAL" clId="{DE2B1584-7884-4CBC-BC9C-8E6C5EB51417}" dt="2026-01-31T10:24:39.885" v="164" actId="1076"/>
        <pc:sldMkLst>
          <pc:docMk/>
          <pc:sldMk cId="0" sldId="279"/>
        </pc:sldMkLst>
        <pc:spChg chg="mod">
          <ac:chgData name="Larry Busch" userId="93ddea75-d8bf-4a4a-9944-7512e7910baa" providerId="ADAL" clId="{DE2B1584-7884-4CBC-BC9C-8E6C5EB51417}" dt="2026-01-31T10:24:17.218" v="163" actId="790"/>
          <ac:spMkLst>
            <pc:docMk/>
            <pc:sldMk cId="0" sldId="279"/>
            <ac:spMk id="327" creationId="{00000000-0000-0000-0000-000000000000}"/>
          </ac:spMkLst>
        </pc:spChg>
        <pc:spChg chg="mod">
          <ac:chgData name="Larry Busch" userId="93ddea75-d8bf-4a4a-9944-7512e7910baa" providerId="ADAL" clId="{DE2B1584-7884-4CBC-BC9C-8E6C5EB51417}" dt="2026-01-31T10:24:17.218" v="163" actId="790"/>
          <ac:spMkLst>
            <pc:docMk/>
            <pc:sldMk cId="0" sldId="279"/>
            <ac:spMk id="328" creationId="{00000000-0000-0000-0000-000000000000}"/>
          </ac:spMkLst>
        </pc:spChg>
        <pc:spChg chg="mod">
          <ac:chgData name="Larry Busch" userId="93ddea75-d8bf-4a4a-9944-7512e7910baa" providerId="ADAL" clId="{DE2B1584-7884-4CBC-BC9C-8E6C5EB51417}" dt="2026-01-31T10:24:17.218" v="163" actId="790"/>
          <ac:spMkLst>
            <pc:docMk/>
            <pc:sldMk cId="0" sldId="279"/>
            <ac:spMk id="329" creationId="{00000000-0000-0000-0000-000000000000}"/>
          </ac:spMkLst>
        </pc:spChg>
        <pc:spChg chg="mod">
          <ac:chgData name="Larry Busch" userId="93ddea75-d8bf-4a4a-9944-7512e7910baa" providerId="ADAL" clId="{DE2B1584-7884-4CBC-BC9C-8E6C5EB51417}" dt="2026-01-31T10:24:17.218" v="163" actId="790"/>
          <ac:spMkLst>
            <pc:docMk/>
            <pc:sldMk cId="0" sldId="279"/>
            <ac:spMk id="330" creationId="{00000000-0000-0000-0000-000000000000}"/>
          </ac:spMkLst>
        </pc:spChg>
        <pc:spChg chg="mod">
          <ac:chgData name="Larry Busch" userId="93ddea75-d8bf-4a4a-9944-7512e7910baa" providerId="ADAL" clId="{DE2B1584-7884-4CBC-BC9C-8E6C5EB51417}" dt="2026-01-31T10:24:39.885" v="164" actId="1076"/>
          <ac:spMkLst>
            <pc:docMk/>
            <pc:sldMk cId="0" sldId="279"/>
            <ac:spMk id="331" creationId="{00000000-0000-0000-0000-000000000000}"/>
          </ac:spMkLst>
        </pc:spChg>
        <pc:spChg chg="mod">
          <ac:chgData name="Larry Busch" userId="93ddea75-d8bf-4a4a-9944-7512e7910baa" providerId="ADAL" clId="{DE2B1584-7884-4CBC-BC9C-8E6C5EB51417}" dt="2026-01-31T10:24:17.218" v="163" actId="790"/>
          <ac:spMkLst>
            <pc:docMk/>
            <pc:sldMk cId="0" sldId="279"/>
            <ac:spMk id="332" creationId="{00000000-0000-0000-0000-000000000000}"/>
          </ac:spMkLst>
        </pc:spChg>
        <pc:spChg chg="mod">
          <ac:chgData name="Larry Busch" userId="93ddea75-d8bf-4a4a-9944-7512e7910baa" providerId="ADAL" clId="{DE2B1584-7884-4CBC-BC9C-8E6C5EB51417}" dt="2026-01-31T10:24:17.218" v="163" actId="790"/>
          <ac:spMkLst>
            <pc:docMk/>
            <pc:sldMk cId="0" sldId="279"/>
            <ac:spMk id="333" creationId="{00000000-0000-0000-0000-000000000000}"/>
          </ac:spMkLst>
        </pc:spChg>
      </pc:sldChg>
      <pc:sldChg chg="modSp mod">
        <pc:chgData name="Larry Busch" userId="93ddea75-d8bf-4a4a-9944-7512e7910baa" providerId="ADAL" clId="{DE2B1584-7884-4CBC-BC9C-8E6C5EB51417}" dt="2026-01-31T10:25:20.200" v="166" actId="2710"/>
        <pc:sldMkLst>
          <pc:docMk/>
          <pc:sldMk cId="0" sldId="280"/>
        </pc:sldMkLst>
        <pc:spChg chg="mod">
          <ac:chgData name="Larry Busch" userId="93ddea75-d8bf-4a4a-9944-7512e7910baa" providerId="ADAL" clId="{DE2B1584-7884-4CBC-BC9C-8E6C5EB51417}" dt="2026-01-31T10:24:17.218" v="163" actId="790"/>
          <ac:spMkLst>
            <pc:docMk/>
            <pc:sldMk cId="0" sldId="280"/>
            <ac:spMk id="339" creationId="{00000000-0000-0000-0000-000000000000}"/>
          </ac:spMkLst>
        </pc:spChg>
        <pc:spChg chg="mod">
          <ac:chgData name="Larry Busch" userId="93ddea75-d8bf-4a4a-9944-7512e7910baa" providerId="ADAL" clId="{DE2B1584-7884-4CBC-BC9C-8E6C5EB51417}" dt="2026-01-31T10:24:17.218" v="163" actId="790"/>
          <ac:spMkLst>
            <pc:docMk/>
            <pc:sldMk cId="0" sldId="280"/>
            <ac:spMk id="340" creationId="{00000000-0000-0000-0000-000000000000}"/>
          </ac:spMkLst>
        </pc:spChg>
        <pc:spChg chg="mod">
          <ac:chgData name="Larry Busch" userId="93ddea75-d8bf-4a4a-9944-7512e7910baa" providerId="ADAL" clId="{DE2B1584-7884-4CBC-BC9C-8E6C5EB51417}" dt="2026-01-31T10:24:17.218" v="163" actId="790"/>
          <ac:spMkLst>
            <pc:docMk/>
            <pc:sldMk cId="0" sldId="280"/>
            <ac:spMk id="341" creationId="{00000000-0000-0000-0000-000000000000}"/>
          </ac:spMkLst>
        </pc:spChg>
        <pc:spChg chg="mod">
          <ac:chgData name="Larry Busch" userId="93ddea75-d8bf-4a4a-9944-7512e7910baa" providerId="ADAL" clId="{DE2B1584-7884-4CBC-BC9C-8E6C5EB51417}" dt="2026-01-31T10:25:17.156" v="165" actId="2710"/>
          <ac:spMkLst>
            <pc:docMk/>
            <pc:sldMk cId="0" sldId="280"/>
            <ac:spMk id="342" creationId="{00000000-0000-0000-0000-000000000000}"/>
          </ac:spMkLst>
        </pc:spChg>
        <pc:spChg chg="mod">
          <ac:chgData name="Larry Busch" userId="93ddea75-d8bf-4a4a-9944-7512e7910baa" providerId="ADAL" clId="{DE2B1584-7884-4CBC-BC9C-8E6C5EB51417}" dt="2026-01-31T10:25:20.200" v="166" actId="2710"/>
          <ac:spMkLst>
            <pc:docMk/>
            <pc:sldMk cId="0" sldId="280"/>
            <ac:spMk id="343" creationId="{00000000-0000-0000-0000-000000000000}"/>
          </ac:spMkLst>
        </pc:spChg>
        <pc:spChg chg="mod">
          <ac:chgData name="Larry Busch" userId="93ddea75-d8bf-4a4a-9944-7512e7910baa" providerId="ADAL" clId="{DE2B1584-7884-4CBC-BC9C-8E6C5EB51417}" dt="2026-01-31T10:24:17.218" v="163" actId="790"/>
          <ac:spMkLst>
            <pc:docMk/>
            <pc:sldMk cId="0" sldId="280"/>
            <ac:spMk id="344" creationId="{00000000-0000-0000-0000-000000000000}"/>
          </ac:spMkLst>
        </pc:spChg>
      </pc:sldChg>
      <pc:sldChg chg="modSp mod">
        <pc:chgData name="Larry Busch" userId="93ddea75-d8bf-4a4a-9944-7512e7910baa" providerId="ADAL" clId="{DE2B1584-7884-4CBC-BC9C-8E6C5EB51417}" dt="2026-01-31T10:24:17.218" v="163" actId="790"/>
        <pc:sldMkLst>
          <pc:docMk/>
          <pc:sldMk cId="0" sldId="281"/>
        </pc:sldMkLst>
        <pc:spChg chg="mod">
          <ac:chgData name="Larry Busch" userId="93ddea75-d8bf-4a4a-9944-7512e7910baa" providerId="ADAL" clId="{DE2B1584-7884-4CBC-BC9C-8E6C5EB51417}" dt="2026-01-31T10:24:17.218" v="163" actId="790"/>
          <ac:spMkLst>
            <pc:docMk/>
            <pc:sldMk cId="0" sldId="281"/>
            <ac:spMk id="350" creationId="{00000000-0000-0000-0000-000000000000}"/>
          </ac:spMkLst>
        </pc:spChg>
        <pc:spChg chg="mod">
          <ac:chgData name="Larry Busch" userId="93ddea75-d8bf-4a4a-9944-7512e7910baa" providerId="ADAL" clId="{DE2B1584-7884-4CBC-BC9C-8E6C5EB51417}" dt="2026-01-31T10:24:17.218" v="163" actId="790"/>
          <ac:spMkLst>
            <pc:docMk/>
            <pc:sldMk cId="0" sldId="281"/>
            <ac:spMk id="351" creationId="{00000000-0000-0000-0000-000000000000}"/>
          </ac:spMkLst>
        </pc:spChg>
      </pc:sldChg>
      <pc:sldChg chg="modSp mod">
        <pc:chgData name="Larry Busch" userId="93ddea75-d8bf-4a4a-9944-7512e7910baa" providerId="ADAL" clId="{DE2B1584-7884-4CBC-BC9C-8E6C5EB51417}" dt="2026-01-31T10:25:45.181" v="171" actId="2710"/>
        <pc:sldMkLst>
          <pc:docMk/>
          <pc:sldMk cId="0" sldId="282"/>
        </pc:sldMkLst>
        <pc:spChg chg="mod">
          <ac:chgData name="Larry Busch" userId="93ddea75-d8bf-4a4a-9944-7512e7910baa" providerId="ADAL" clId="{DE2B1584-7884-4CBC-BC9C-8E6C5EB51417}" dt="2026-01-31T10:24:17.218" v="163" actId="790"/>
          <ac:spMkLst>
            <pc:docMk/>
            <pc:sldMk cId="0" sldId="282"/>
            <ac:spMk id="359" creationId="{00000000-0000-0000-0000-000000000000}"/>
          </ac:spMkLst>
        </pc:spChg>
        <pc:spChg chg="mod">
          <ac:chgData name="Larry Busch" userId="93ddea75-d8bf-4a4a-9944-7512e7910baa" providerId="ADAL" clId="{DE2B1584-7884-4CBC-BC9C-8E6C5EB51417}" dt="2026-01-31T10:24:17.218" v="163" actId="790"/>
          <ac:spMkLst>
            <pc:docMk/>
            <pc:sldMk cId="0" sldId="282"/>
            <ac:spMk id="360" creationId="{00000000-0000-0000-0000-000000000000}"/>
          </ac:spMkLst>
        </pc:spChg>
        <pc:spChg chg="mod">
          <ac:chgData name="Larry Busch" userId="93ddea75-d8bf-4a4a-9944-7512e7910baa" providerId="ADAL" clId="{DE2B1584-7884-4CBC-BC9C-8E6C5EB51417}" dt="2026-01-31T10:24:17.218" v="163" actId="790"/>
          <ac:spMkLst>
            <pc:docMk/>
            <pc:sldMk cId="0" sldId="282"/>
            <ac:spMk id="361" creationId="{00000000-0000-0000-0000-000000000000}"/>
          </ac:spMkLst>
        </pc:spChg>
        <pc:spChg chg="mod">
          <ac:chgData name="Larry Busch" userId="93ddea75-d8bf-4a4a-9944-7512e7910baa" providerId="ADAL" clId="{DE2B1584-7884-4CBC-BC9C-8E6C5EB51417}" dt="2026-01-31T10:25:40.199" v="169" actId="2710"/>
          <ac:spMkLst>
            <pc:docMk/>
            <pc:sldMk cId="0" sldId="282"/>
            <ac:spMk id="362" creationId="{00000000-0000-0000-0000-000000000000}"/>
          </ac:spMkLst>
        </pc:spChg>
        <pc:spChg chg="mod">
          <ac:chgData name="Larry Busch" userId="93ddea75-d8bf-4a4a-9944-7512e7910baa" providerId="ADAL" clId="{DE2B1584-7884-4CBC-BC9C-8E6C5EB51417}" dt="2026-01-31T10:25:45.181" v="171" actId="2710"/>
          <ac:spMkLst>
            <pc:docMk/>
            <pc:sldMk cId="0" sldId="282"/>
            <ac:spMk id="363" creationId="{00000000-0000-0000-0000-000000000000}"/>
          </ac:spMkLst>
        </pc:spChg>
        <pc:spChg chg="mod">
          <ac:chgData name="Larry Busch" userId="93ddea75-d8bf-4a4a-9944-7512e7910baa" providerId="ADAL" clId="{DE2B1584-7884-4CBC-BC9C-8E6C5EB51417}" dt="2026-01-31T10:24:17.218" v="163" actId="790"/>
          <ac:spMkLst>
            <pc:docMk/>
            <pc:sldMk cId="0" sldId="282"/>
            <ac:spMk id="364" creationId="{00000000-0000-0000-0000-000000000000}"/>
          </ac:spMkLst>
        </pc:spChg>
      </pc:sldChg>
      <pc:sldChg chg="modSp mod">
        <pc:chgData name="Larry Busch" userId="93ddea75-d8bf-4a4a-9944-7512e7910baa" providerId="ADAL" clId="{DE2B1584-7884-4CBC-BC9C-8E6C5EB51417}" dt="2026-01-31T10:25:54.647" v="172" actId="2710"/>
        <pc:sldMkLst>
          <pc:docMk/>
          <pc:sldMk cId="0" sldId="283"/>
        </pc:sldMkLst>
        <pc:spChg chg="mod">
          <ac:chgData name="Larry Busch" userId="93ddea75-d8bf-4a4a-9944-7512e7910baa" providerId="ADAL" clId="{DE2B1584-7884-4CBC-BC9C-8E6C5EB51417}" dt="2026-01-31T10:24:17.218" v="163" actId="790"/>
          <ac:spMkLst>
            <pc:docMk/>
            <pc:sldMk cId="0" sldId="283"/>
            <ac:spMk id="370" creationId="{00000000-0000-0000-0000-000000000000}"/>
          </ac:spMkLst>
        </pc:spChg>
        <pc:spChg chg="mod">
          <ac:chgData name="Larry Busch" userId="93ddea75-d8bf-4a4a-9944-7512e7910baa" providerId="ADAL" clId="{DE2B1584-7884-4CBC-BC9C-8E6C5EB51417}" dt="2026-01-31T10:24:17.218" v="163" actId="790"/>
          <ac:spMkLst>
            <pc:docMk/>
            <pc:sldMk cId="0" sldId="283"/>
            <ac:spMk id="371" creationId="{00000000-0000-0000-0000-000000000000}"/>
          </ac:spMkLst>
        </pc:spChg>
        <pc:spChg chg="mod">
          <ac:chgData name="Larry Busch" userId="93ddea75-d8bf-4a4a-9944-7512e7910baa" providerId="ADAL" clId="{DE2B1584-7884-4CBC-BC9C-8E6C5EB51417}" dt="2026-01-31T10:24:17.218" v="163" actId="790"/>
          <ac:spMkLst>
            <pc:docMk/>
            <pc:sldMk cId="0" sldId="283"/>
            <ac:spMk id="372" creationId="{00000000-0000-0000-0000-000000000000}"/>
          </ac:spMkLst>
        </pc:spChg>
        <pc:spChg chg="mod">
          <ac:chgData name="Larry Busch" userId="93ddea75-d8bf-4a4a-9944-7512e7910baa" providerId="ADAL" clId="{DE2B1584-7884-4CBC-BC9C-8E6C5EB51417}" dt="2026-01-31T10:25:54.647" v="172" actId="2710"/>
          <ac:spMkLst>
            <pc:docMk/>
            <pc:sldMk cId="0" sldId="283"/>
            <ac:spMk id="373" creationId="{00000000-0000-0000-0000-000000000000}"/>
          </ac:spMkLst>
        </pc:spChg>
        <pc:spChg chg="mod">
          <ac:chgData name="Larry Busch" userId="93ddea75-d8bf-4a4a-9944-7512e7910baa" providerId="ADAL" clId="{DE2B1584-7884-4CBC-BC9C-8E6C5EB51417}" dt="2026-01-31T10:24:17.218" v="163" actId="790"/>
          <ac:spMkLst>
            <pc:docMk/>
            <pc:sldMk cId="0" sldId="283"/>
            <ac:spMk id="375" creationId="{00000000-0000-0000-0000-000000000000}"/>
          </ac:spMkLst>
        </pc:spChg>
      </pc:sldChg>
      <pc:sldChg chg="modSp mod">
        <pc:chgData name="Larry Busch" userId="93ddea75-d8bf-4a4a-9944-7512e7910baa" providerId="ADAL" clId="{DE2B1584-7884-4CBC-BC9C-8E6C5EB51417}" dt="2026-01-31T10:26:00.429" v="173" actId="2710"/>
        <pc:sldMkLst>
          <pc:docMk/>
          <pc:sldMk cId="0" sldId="284"/>
        </pc:sldMkLst>
        <pc:spChg chg="mod">
          <ac:chgData name="Larry Busch" userId="93ddea75-d8bf-4a4a-9944-7512e7910baa" providerId="ADAL" clId="{DE2B1584-7884-4CBC-BC9C-8E6C5EB51417}" dt="2026-01-31T10:24:17.218" v="163" actId="790"/>
          <ac:spMkLst>
            <pc:docMk/>
            <pc:sldMk cId="0" sldId="284"/>
            <ac:spMk id="381" creationId="{00000000-0000-0000-0000-000000000000}"/>
          </ac:spMkLst>
        </pc:spChg>
        <pc:spChg chg="mod">
          <ac:chgData name="Larry Busch" userId="93ddea75-d8bf-4a4a-9944-7512e7910baa" providerId="ADAL" clId="{DE2B1584-7884-4CBC-BC9C-8E6C5EB51417}" dt="2026-01-31T10:26:00.429" v="173" actId="2710"/>
          <ac:spMkLst>
            <pc:docMk/>
            <pc:sldMk cId="0" sldId="284"/>
            <ac:spMk id="382" creationId="{00000000-0000-0000-0000-000000000000}"/>
          </ac:spMkLst>
        </pc:spChg>
        <pc:spChg chg="mod">
          <ac:chgData name="Larry Busch" userId="93ddea75-d8bf-4a4a-9944-7512e7910baa" providerId="ADAL" clId="{DE2B1584-7884-4CBC-BC9C-8E6C5EB51417}" dt="2026-01-31T10:24:17.218" v="163" actId="790"/>
          <ac:spMkLst>
            <pc:docMk/>
            <pc:sldMk cId="0" sldId="284"/>
            <ac:spMk id="384" creationId="{00000000-0000-0000-0000-000000000000}"/>
          </ac:spMkLst>
        </pc:spChg>
      </pc:sldChg>
      <pc:sldChg chg="modSp mod">
        <pc:chgData name="Larry Busch" userId="93ddea75-d8bf-4a4a-9944-7512e7910baa" providerId="ADAL" clId="{DE2B1584-7884-4CBC-BC9C-8E6C5EB51417}" dt="2026-01-31T10:26:11.117" v="175" actId="120"/>
        <pc:sldMkLst>
          <pc:docMk/>
          <pc:sldMk cId="0" sldId="285"/>
        </pc:sldMkLst>
        <pc:spChg chg="mod">
          <ac:chgData name="Larry Busch" userId="93ddea75-d8bf-4a4a-9944-7512e7910baa" providerId="ADAL" clId="{DE2B1584-7884-4CBC-BC9C-8E6C5EB51417}" dt="2026-01-31T10:24:17.218" v="163" actId="790"/>
          <ac:spMkLst>
            <pc:docMk/>
            <pc:sldMk cId="0" sldId="285"/>
            <ac:spMk id="390" creationId="{00000000-0000-0000-0000-000000000000}"/>
          </ac:spMkLst>
        </pc:spChg>
        <pc:spChg chg="mod">
          <ac:chgData name="Larry Busch" userId="93ddea75-d8bf-4a4a-9944-7512e7910baa" providerId="ADAL" clId="{DE2B1584-7884-4CBC-BC9C-8E6C5EB51417}" dt="2026-01-31T10:24:17.218" v="163" actId="790"/>
          <ac:spMkLst>
            <pc:docMk/>
            <pc:sldMk cId="0" sldId="285"/>
            <ac:spMk id="391" creationId="{00000000-0000-0000-0000-000000000000}"/>
          </ac:spMkLst>
        </pc:spChg>
        <pc:spChg chg="mod">
          <ac:chgData name="Larry Busch" userId="93ddea75-d8bf-4a4a-9944-7512e7910baa" providerId="ADAL" clId="{DE2B1584-7884-4CBC-BC9C-8E6C5EB51417}" dt="2026-01-31T10:24:17.218" v="163" actId="790"/>
          <ac:spMkLst>
            <pc:docMk/>
            <pc:sldMk cId="0" sldId="285"/>
            <ac:spMk id="392" creationId="{00000000-0000-0000-0000-000000000000}"/>
          </ac:spMkLst>
        </pc:spChg>
        <pc:spChg chg="mod">
          <ac:chgData name="Larry Busch" userId="93ddea75-d8bf-4a4a-9944-7512e7910baa" providerId="ADAL" clId="{DE2B1584-7884-4CBC-BC9C-8E6C5EB51417}" dt="2026-01-31T10:26:11.117" v="175" actId="120"/>
          <ac:spMkLst>
            <pc:docMk/>
            <pc:sldMk cId="0" sldId="285"/>
            <ac:spMk id="393" creationId="{00000000-0000-0000-0000-000000000000}"/>
          </ac:spMkLst>
        </pc:spChg>
        <pc:spChg chg="mod">
          <ac:chgData name="Larry Busch" userId="93ddea75-d8bf-4a4a-9944-7512e7910baa" providerId="ADAL" clId="{DE2B1584-7884-4CBC-BC9C-8E6C5EB51417}" dt="2026-01-31T10:24:17.218" v="163" actId="790"/>
          <ac:spMkLst>
            <pc:docMk/>
            <pc:sldMk cId="0" sldId="285"/>
            <ac:spMk id="394" creationId="{00000000-0000-0000-0000-000000000000}"/>
          </ac:spMkLst>
        </pc:spChg>
      </pc:sldChg>
      <pc:sldChg chg="modSp mod">
        <pc:chgData name="Larry Busch" userId="93ddea75-d8bf-4a4a-9944-7512e7910baa" providerId="ADAL" clId="{DE2B1584-7884-4CBC-BC9C-8E6C5EB51417}" dt="2026-01-31T10:26:22.537" v="178" actId="2710"/>
        <pc:sldMkLst>
          <pc:docMk/>
          <pc:sldMk cId="0" sldId="286"/>
        </pc:sldMkLst>
        <pc:spChg chg="mod">
          <ac:chgData name="Larry Busch" userId="93ddea75-d8bf-4a4a-9944-7512e7910baa" providerId="ADAL" clId="{DE2B1584-7884-4CBC-BC9C-8E6C5EB51417}" dt="2026-01-31T10:24:17.218" v="163" actId="790"/>
          <ac:spMkLst>
            <pc:docMk/>
            <pc:sldMk cId="0" sldId="286"/>
            <ac:spMk id="400" creationId="{00000000-0000-0000-0000-000000000000}"/>
          </ac:spMkLst>
        </pc:spChg>
        <pc:spChg chg="mod">
          <ac:chgData name="Larry Busch" userId="93ddea75-d8bf-4a4a-9944-7512e7910baa" providerId="ADAL" clId="{DE2B1584-7884-4CBC-BC9C-8E6C5EB51417}" dt="2026-01-31T10:24:17.218" v="163" actId="790"/>
          <ac:spMkLst>
            <pc:docMk/>
            <pc:sldMk cId="0" sldId="286"/>
            <ac:spMk id="401" creationId="{00000000-0000-0000-0000-000000000000}"/>
          </ac:spMkLst>
        </pc:spChg>
        <pc:spChg chg="mod">
          <ac:chgData name="Larry Busch" userId="93ddea75-d8bf-4a4a-9944-7512e7910baa" providerId="ADAL" clId="{DE2B1584-7884-4CBC-BC9C-8E6C5EB51417}" dt="2026-01-31T10:24:17.218" v="163" actId="790"/>
          <ac:spMkLst>
            <pc:docMk/>
            <pc:sldMk cId="0" sldId="286"/>
            <ac:spMk id="402" creationId="{00000000-0000-0000-0000-000000000000}"/>
          </ac:spMkLst>
        </pc:spChg>
        <pc:spChg chg="mod">
          <ac:chgData name="Larry Busch" userId="93ddea75-d8bf-4a4a-9944-7512e7910baa" providerId="ADAL" clId="{DE2B1584-7884-4CBC-BC9C-8E6C5EB51417}" dt="2026-01-31T10:26:19.223" v="177" actId="2710"/>
          <ac:spMkLst>
            <pc:docMk/>
            <pc:sldMk cId="0" sldId="286"/>
            <ac:spMk id="403" creationId="{00000000-0000-0000-0000-000000000000}"/>
          </ac:spMkLst>
        </pc:spChg>
        <pc:spChg chg="mod">
          <ac:chgData name="Larry Busch" userId="93ddea75-d8bf-4a4a-9944-7512e7910baa" providerId="ADAL" clId="{DE2B1584-7884-4CBC-BC9C-8E6C5EB51417}" dt="2026-01-31T10:26:22.537" v="178" actId="2710"/>
          <ac:spMkLst>
            <pc:docMk/>
            <pc:sldMk cId="0" sldId="286"/>
            <ac:spMk id="404" creationId="{00000000-0000-0000-0000-000000000000}"/>
          </ac:spMkLst>
        </pc:spChg>
        <pc:spChg chg="mod">
          <ac:chgData name="Larry Busch" userId="93ddea75-d8bf-4a4a-9944-7512e7910baa" providerId="ADAL" clId="{DE2B1584-7884-4CBC-BC9C-8E6C5EB51417}" dt="2026-01-31T10:24:17.218" v="163" actId="790"/>
          <ac:spMkLst>
            <pc:docMk/>
            <pc:sldMk cId="0" sldId="286"/>
            <ac:spMk id="405" creationId="{00000000-0000-0000-0000-000000000000}"/>
          </ac:spMkLst>
        </pc:spChg>
      </pc:sldChg>
      <pc:sldChg chg="modSp mod">
        <pc:chgData name="Larry Busch" userId="93ddea75-d8bf-4a4a-9944-7512e7910baa" providerId="ADAL" clId="{DE2B1584-7884-4CBC-BC9C-8E6C5EB51417}" dt="2026-01-31T10:24:17.218" v="163" actId="790"/>
        <pc:sldMkLst>
          <pc:docMk/>
          <pc:sldMk cId="0" sldId="287"/>
        </pc:sldMkLst>
        <pc:spChg chg="mod">
          <ac:chgData name="Larry Busch" userId="93ddea75-d8bf-4a4a-9944-7512e7910baa" providerId="ADAL" clId="{DE2B1584-7884-4CBC-BC9C-8E6C5EB51417}" dt="2026-01-31T10:24:17.218" v="163" actId="790"/>
          <ac:spMkLst>
            <pc:docMk/>
            <pc:sldMk cId="0" sldId="287"/>
            <ac:spMk id="411" creationId="{00000000-0000-0000-0000-000000000000}"/>
          </ac:spMkLst>
        </pc:spChg>
        <pc:spChg chg="mod">
          <ac:chgData name="Larry Busch" userId="93ddea75-d8bf-4a4a-9944-7512e7910baa" providerId="ADAL" clId="{DE2B1584-7884-4CBC-BC9C-8E6C5EB51417}" dt="2026-01-31T10:24:17.218" v="163" actId="790"/>
          <ac:spMkLst>
            <pc:docMk/>
            <pc:sldMk cId="0" sldId="287"/>
            <ac:spMk id="412" creationId="{00000000-0000-0000-0000-000000000000}"/>
          </ac:spMkLst>
        </pc:spChg>
      </pc:sldChg>
      <pc:sldChg chg="modSp mod">
        <pc:chgData name="Larry Busch" userId="93ddea75-d8bf-4a4a-9944-7512e7910baa" providerId="ADAL" clId="{DE2B1584-7884-4CBC-BC9C-8E6C5EB51417}" dt="2026-01-31T10:24:17.218" v="163" actId="790"/>
        <pc:sldMkLst>
          <pc:docMk/>
          <pc:sldMk cId="0" sldId="288"/>
        </pc:sldMkLst>
        <pc:spChg chg="mod">
          <ac:chgData name="Larry Busch" userId="93ddea75-d8bf-4a4a-9944-7512e7910baa" providerId="ADAL" clId="{DE2B1584-7884-4CBC-BC9C-8E6C5EB51417}" dt="2026-01-31T10:24:17.218" v="163" actId="790"/>
          <ac:spMkLst>
            <pc:docMk/>
            <pc:sldMk cId="0" sldId="288"/>
            <ac:spMk id="5" creationId="{89AEEA97-905D-E8CA-A3BE-686F9B8C47CA}"/>
          </ac:spMkLst>
        </pc:spChg>
        <pc:spChg chg="mod">
          <ac:chgData name="Larry Busch" userId="93ddea75-d8bf-4a4a-9944-7512e7910baa" providerId="ADAL" clId="{DE2B1584-7884-4CBC-BC9C-8E6C5EB51417}" dt="2026-01-31T10:24:17.218" v="163" actId="790"/>
          <ac:spMkLst>
            <pc:docMk/>
            <pc:sldMk cId="0" sldId="288"/>
            <ac:spMk id="419" creationId="{00000000-0000-0000-0000-000000000000}"/>
          </ac:spMkLst>
        </pc:spChg>
        <pc:spChg chg="mod">
          <ac:chgData name="Larry Busch" userId="93ddea75-d8bf-4a4a-9944-7512e7910baa" providerId="ADAL" clId="{DE2B1584-7884-4CBC-BC9C-8E6C5EB51417}" dt="2026-01-31T10:24:17.218" v="163" actId="790"/>
          <ac:spMkLst>
            <pc:docMk/>
            <pc:sldMk cId="0" sldId="288"/>
            <ac:spMk id="420" creationId="{00000000-0000-0000-0000-000000000000}"/>
          </ac:spMkLst>
        </pc:spChg>
        <pc:spChg chg="mod">
          <ac:chgData name="Larry Busch" userId="93ddea75-d8bf-4a4a-9944-7512e7910baa" providerId="ADAL" clId="{DE2B1584-7884-4CBC-BC9C-8E6C5EB51417}" dt="2026-01-31T10:24:17.218" v="163" actId="790"/>
          <ac:spMkLst>
            <pc:docMk/>
            <pc:sldMk cId="0" sldId="288"/>
            <ac:spMk id="422" creationId="{00000000-0000-0000-0000-000000000000}"/>
          </ac:spMkLst>
        </pc:spChg>
        <pc:spChg chg="mod">
          <ac:chgData name="Larry Busch" userId="93ddea75-d8bf-4a4a-9944-7512e7910baa" providerId="ADAL" clId="{DE2B1584-7884-4CBC-BC9C-8E6C5EB51417}" dt="2026-01-31T10:24:17.218" v="163" actId="790"/>
          <ac:spMkLst>
            <pc:docMk/>
            <pc:sldMk cId="0" sldId="288"/>
            <ac:spMk id="423" creationId="{00000000-0000-0000-0000-000000000000}"/>
          </ac:spMkLst>
        </pc:spChg>
      </pc:sldChg>
      <pc:sldChg chg="modSp mod">
        <pc:chgData name="Larry Busch" userId="93ddea75-d8bf-4a4a-9944-7512e7910baa" providerId="ADAL" clId="{DE2B1584-7884-4CBC-BC9C-8E6C5EB51417}" dt="2026-01-31T10:24:17.218" v="163" actId="790"/>
        <pc:sldMkLst>
          <pc:docMk/>
          <pc:sldMk cId="0" sldId="289"/>
        </pc:sldMkLst>
        <pc:spChg chg="mod">
          <ac:chgData name="Larry Busch" userId="93ddea75-d8bf-4a4a-9944-7512e7910baa" providerId="ADAL" clId="{DE2B1584-7884-4CBC-BC9C-8E6C5EB51417}" dt="2026-01-31T10:24:17.218" v="163" actId="790"/>
          <ac:spMkLst>
            <pc:docMk/>
            <pc:sldMk cId="0" sldId="289"/>
            <ac:spMk id="430" creationId="{00000000-0000-0000-0000-000000000000}"/>
          </ac:spMkLst>
        </pc:spChg>
        <pc:spChg chg="mod">
          <ac:chgData name="Larry Busch" userId="93ddea75-d8bf-4a4a-9944-7512e7910baa" providerId="ADAL" clId="{DE2B1584-7884-4CBC-BC9C-8E6C5EB51417}" dt="2026-01-31T10:24:17.218" v="163" actId="790"/>
          <ac:spMkLst>
            <pc:docMk/>
            <pc:sldMk cId="0" sldId="289"/>
            <ac:spMk id="431" creationId="{00000000-0000-0000-0000-000000000000}"/>
          </ac:spMkLst>
        </pc:spChg>
        <pc:spChg chg="mod">
          <ac:chgData name="Larry Busch" userId="93ddea75-d8bf-4a4a-9944-7512e7910baa" providerId="ADAL" clId="{DE2B1584-7884-4CBC-BC9C-8E6C5EB51417}" dt="2026-01-31T10:24:17.218" v="163" actId="790"/>
          <ac:spMkLst>
            <pc:docMk/>
            <pc:sldMk cId="0" sldId="289"/>
            <ac:spMk id="432" creationId="{00000000-0000-0000-0000-000000000000}"/>
          </ac:spMkLst>
        </pc:spChg>
        <pc:spChg chg="mod">
          <ac:chgData name="Larry Busch" userId="93ddea75-d8bf-4a4a-9944-7512e7910baa" providerId="ADAL" clId="{DE2B1584-7884-4CBC-BC9C-8E6C5EB51417}" dt="2026-01-31T10:24:17.218" v="163" actId="790"/>
          <ac:spMkLst>
            <pc:docMk/>
            <pc:sldMk cId="0" sldId="289"/>
            <ac:spMk id="433" creationId="{00000000-0000-0000-0000-000000000000}"/>
          </ac:spMkLst>
        </pc:spChg>
        <pc:spChg chg="mod">
          <ac:chgData name="Larry Busch" userId="93ddea75-d8bf-4a4a-9944-7512e7910baa" providerId="ADAL" clId="{DE2B1584-7884-4CBC-BC9C-8E6C5EB51417}" dt="2026-01-31T10:24:17.218" v="163" actId="790"/>
          <ac:spMkLst>
            <pc:docMk/>
            <pc:sldMk cId="0" sldId="289"/>
            <ac:spMk id="434" creationId="{00000000-0000-0000-0000-000000000000}"/>
          </ac:spMkLst>
        </pc:spChg>
        <pc:spChg chg="mod">
          <ac:chgData name="Larry Busch" userId="93ddea75-d8bf-4a4a-9944-7512e7910baa" providerId="ADAL" clId="{DE2B1584-7884-4CBC-BC9C-8E6C5EB51417}" dt="2026-01-31T10:24:17.218" v="163" actId="790"/>
          <ac:spMkLst>
            <pc:docMk/>
            <pc:sldMk cId="0" sldId="289"/>
            <ac:spMk id="435" creationId="{00000000-0000-0000-0000-000000000000}"/>
          </ac:spMkLst>
        </pc:spChg>
      </pc:sldChg>
      <pc:sldChg chg="modSp mod">
        <pc:chgData name="Larry Busch" userId="93ddea75-d8bf-4a4a-9944-7512e7910baa" providerId="ADAL" clId="{DE2B1584-7884-4CBC-BC9C-8E6C5EB51417}" dt="2026-01-31T10:24:17.218" v="163" actId="790"/>
        <pc:sldMkLst>
          <pc:docMk/>
          <pc:sldMk cId="0" sldId="290"/>
        </pc:sldMkLst>
        <pc:spChg chg="mod">
          <ac:chgData name="Larry Busch" userId="93ddea75-d8bf-4a4a-9944-7512e7910baa" providerId="ADAL" clId="{DE2B1584-7884-4CBC-BC9C-8E6C5EB51417}" dt="2026-01-31T10:24:17.218" v="163" actId="790"/>
          <ac:spMkLst>
            <pc:docMk/>
            <pc:sldMk cId="0" sldId="290"/>
            <ac:spMk id="441" creationId="{00000000-0000-0000-0000-000000000000}"/>
          </ac:spMkLst>
        </pc:spChg>
        <pc:spChg chg="mod">
          <ac:chgData name="Larry Busch" userId="93ddea75-d8bf-4a4a-9944-7512e7910baa" providerId="ADAL" clId="{DE2B1584-7884-4CBC-BC9C-8E6C5EB51417}" dt="2026-01-31T10:24:17.218" v="163" actId="790"/>
          <ac:spMkLst>
            <pc:docMk/>
            <pc:sldMk cId="0" sldId="290"/>
            <ac:spMk id="442" creationId="{00000000-0000-0000-0000-000000000000}"/>
          </ac:spMkLst>
        </pc:spChg>
        <pc:spChg chg="mod">
          <ac:chgData name="Larry Busch" userId="93ddea75-d8bf-4a4a-9944-7512e7910baa" providerId="ADAL" clId="{DE2B1584-7884-4CBC-BC9C-8E6C5EB51417}" dt="2026-01-31T10:24:17.218" v="163" actId="790"/>
          <ac:spMkLst>
            <pc:docMk/>
            <pc:sldMk cId="0" sldId="290"/>
            <ac:spMk id="443" creationId="{00000000-0000-0000-0000-000000000000}"/>
          </ac:spMkLst>
        </pc:spChg>
        <pc:spChg chg="mod">
          <ac:chgData name="Larry Busch" userId="93ddea75-d8bf-4a4a-9944-7512e7910baa" providerId="ADAL" clId="{DE2B1584-7884-4CBC-BC9C-8E6C5EB51417}" dt="2026-01-31T10:24:17.218" v="163" actId="790"/>
          <ac:spMkLst>
            <pc:docMk/>
            <pc:sldMk cId="0" sldId="290"/>
            <ac:spMk id="444" creationId="{00000000-0000-0000-0000-000000000000}"/>
          </ac:spMkLst>
        </pc:spChg>
        <pc:spChg chg="mod">
          <ac:chgData name="Larry Busch" userId="93ddea75-d8bf-4a4a-9944-7512e7910baa" providerId="ADAL" clId="{DE2B1584-7884-4CBC-BC9C-8E6C5EB51417}" dt="2026-01-31T10:24:17.218" v="163" actId="790"/>
          <ac:spMkLst>
            <pc:docMk/>
            <pc:sldMk cId="0" sldId="290"/>
            <ac:spMk id="445" creationId="{00000000-0000-0000-0000-000000000000}"/>
          </ac:spMkLst>
        </pc:spChg>
      </pc:sldChg>
      <pc:sldChg chg="modSp mod">
        <pc:chgData name="Larry Busch" userId="93ddea75-d8bf-4a4a-9944-7512e7910baa" providerId="ADAL" clId="{DE2B1584-7884-4CBC-BC9C-8E6C5EB51417}" dt="2026-01-31T10:24:17.218" v="163" actId="790"/>
        <pc:sldMkLst>
          <pc:docMk/>
          <pc:sldMk cId="0" sldId="294"/>
        </pc:sldMkLst>
        <pc:spChg chg="mod">
          <ac:chgData name="Larry Busch" userId="93ddea75-d8bf-4a4a-9944-7512e7910baa" providerId="ADAL" clId="{DE2B1584-7884-4CBC-BC9C-8E6C5EB51417}" dt="2026-01-31T10:24:17.218" v="163" actId="790"/>
          <ac:spMkLst>
            <pc:docMk/>
            <pc:sldMk cId="0" sldId="294"/>
            <ac:spMk id="482" creationId="{00000000-0000-0000-0000-000000000000}"/>
          </ac:spMkLst>
        </pc:spChg>
        <pc:spChg chg="mod">
          <ac:chgData name="Larry Busch" userId="93ddea75-d8bf-4a4a-9944-7512e7910baa" providerId="ADAL" clId="{DE2B1584-7884-4CBC-BC9C-8E6C5EB51417}" dt="2026-01-31T10:24:17.218" v="163" actId="790"/>
          <ac:spMkLst>
            <pc:docMk/>
            <pc:sldMk cId="0" sldId="294"/>
            <ac:spMk id="484" creationId="{00000000-0000-0000-0000-000000000000}"/>
          </ac:spMkLst>
        </pc:spChg>
        <pc:spChg chg="mod">
          <ac:chgData name="Larry Busch" userId="93ddea75-d8bf-4a4a-9944-7512e7910baa" providerId="ADAL" clId="{DE2B1584-7884-4CBC-BC9C-8E6C5EB51417}" dt="2026-01-31T10:24:17.218" v="163" actId="790"/>
          <ac:spMkLst>
            <pc:docMk/>
            <pc:sldMk cId="0" sldId="294"/>
            <ac:spMk id="487" creationId="{00000000-0000-0000-0000-000000000000}"/>
          </ac:spMkLst>
        </pc:spChg>
        <pc:spChg chg="mod">
          <ac:chgData name="Larry Busch" userId="93ddea75-d8bf-4a4a-9944-7512e7910baa" providerId="ADAL" clId="{DE2B1584-7884-4CBC-BC9C-8E6C5EB51417}" dt="2026-01-31T10:24:17.218" v="163" actId="790"/>
          <ac:spMkLst>
            <pc:docMk/>
            <pc:sldMk cId="0" sldId="294"/>
            <ac:spMk id="491" creationId="{00000000-0000-0000-0000-000000000000}"/>
          </ac:spMkLst>
        </pc:spChg>
        <pc:spChg chg="mod">
          <ac:chgData name="Larry Busch" userId="93ddea75-d8bf-4a4a-9944-7512e7910baa" providerId="ADAL" clId="{DE2B1584-7884-4CBC-BC9C-8E6C5EB51417}" dt="2026-01-31T10:24:17.218" v="163" actId="790"/>
          <ac:spMkLst>
            <pc:docMk/>
            <pc:sldMk cId="0" sldId="294"/>
            <ac:spMk id="492" creationId="{00000000-0000-0000-0000-000000000000}"/>
          </ac:spMkLst>
        </pc:spChg>
        <pc:spChg chg="mod">
          <ac:chgData name="Larry Busch" userId="93ddea75-d8bf-4a4a-9944-7512e7910baa" providerId="ADAL" clId="{DE2B1584-7884-4CBC-BC9C-8E6C5EB51417}" dt="2026-01-31T10:24:17.218" v="163" actId="790"/>
          <ac:spMkLst>
            <pc:docMk/>
            <pc:sldMk cId="0" sldId="294"/>
            <ac:spMk id="494" creationId="{00000000-0000-0000-0000-000000000000}"/>
          </ac:spMkLst>
        </pc:spChg>
        <pc:spChg chg="mod">
          <ac:chgData name="Larry Busch" userId="93ddea75-d8bf-4a4a-9944-7512e7910baa" providerId="ADAL" clId="{DE2B1584-7884-4CBC-BC9C-8E6C5EB51417}" dt="2026-01-31T10:24:17.218" v="163" actId="790"/>
          <ac:spMkLst>
            <pc:docMk/>
            <pc:sldMk cId="0" sldId="294"/>
            <ac:spMk id="495" creationId="{00000000-0000-0000-0000-000000000000}"/>
          </ac:spMkLst>
        </pc:spChg>
        <pc:spChg chg="mod">
          <ac:chgData name="Larry Busch" userId="93ddea75-d8bf-4a4a-9944-7512e7910baa" providerId="ADAL" clId="{DE2B1584-7884-4CBC-BC9C-8E6C5EB51417}" dt="2026-01-31T10:24:17.218" v="163" actId="790"/>
          <ac:spMkLst>
            <pc:docMk/>
            <pc:sldMk cId="0" sldId="294"/>
            <ac:spMk id="496" creationId="{00000000-0000-0000-0000-000000000000}"/>
          </ac:spMkLst>
        </pc:spChg>
        <pc:spChg chg="mod">
          <ac:chgData name="Larry Busch" userId="93ddea75-d8bf-4a4a-9944-7512e7910baa" providerId="ADAL" clId="{DE2B1584-7884-4CBC-BC9C-8E6C5EB51417}" dt="2026-01-31T10:24:17.218" v="163" actId="790"/>
          <ac:spMkLst>
            <pc:docMk/>
            <pc:sldMk cId="0" sldId="294"/>
            <ac:spMk id="497" creationId="{00000000-0000-0000-0000-000000000000}"/>
          </ac:spMkLst>
        </pc:spChg>
        <pc:spChg chg="mod">
          <ac:chgData name="Larry Busch" userId="93ddea75-d8bf-4a4a-9944-7512e7910baa" providerId="ADAL" clId="{DE2B1584-7884-4CBC-BC9C-8E6C5EB51417}" dt="2026-01-31T10:24:17.218" v="163" actId="790"/>
          <ac:spMkLst>
            <pc:docMk/>
            <pc:sldMk cId="0" sldId="294"/>
            <ac:spMk id="501" creationId="{00000000-0000-0000-0000-000000000000}"/>
          </ac:spMkLst>
        </pc:spChg>
      </pc:sldChg>
      <pc:sldChg chg="modSp mod">
        <pc:chgData name="Larry Busch" userId="93ddea75-d8bf-4a4a-9944-7512e7910baa" providerId="ADAL" clId="{DE2B1584-7884-4CBC-BC9C-8E6C5EB51417}" dt="2026-01-31T10:24:17.218" v="163" actId="790"/>
        <pc:sldMkLst>
          <pc:docMk/>
          <pc:sldMk cId="2125018479" sldId="4714"/>
        </pc:sldMkLst>
        <pc:spChg chg="mod">
          <ac:chgData name="Larry Busch" userId="93ddea75-d8bf-4a4a-9944-7512e7910baa" providerId="ADAL" clId="{DE2B1584-7884-4CBC-BC9C-8E6C5EB51417}" dt="2026-01-31T10:24:17.218" v="163" actId="790"/>
          <ac:spMkLst>
            <pc:docMk/>
            <pc:sldMk cId="2125018479" sldId="4714"/>
            <ac:spMk id="2" creationId="{0A65F2AD-D2A7-0D7D-CA7C-9C5F95E8A719}"/>
          </ac:spMkLst>
        </pc:spChg>
        <pc:spChg chg="mod">
          <ac:chgData name="Larry Busch" userId="93ddea75-d8bf-4a4a-9944-7512e7910baa" providerId="ADAL" clId="{DE2B1584-7884-4CBC-BC9C-8E6C5EB51417}" dt="2026-01-31T10:24:17.218" v="163" actId="790"/>
          <ac:spMkLst>
            <pc:docMk/>
            <pc:sldMk cId="2125018479" sldId="4714"/>
            <ac:spMk id="3" creationId="{C6B95079-D985-A183-9701-CCDE8B2FC3F6}"/>
          </ac:spMkLst>
        </pc:spChg>
        <pc:spChg chg="mod">
          <ac:chgData name="Larry Busch" userId="93ddea75-d8bf-4a4a-9944-7512e7910baa" providerId="ADAL" clId="{DE2B1584-7884-4CBC-BC9C-8E6C5EB51417}" dt="2026-01-31T10:24:17.218" v="163" actId="790"/>
          <ac:spMkLst>
            <pc:docMk/>
            <pc:sldMk cId="2125018479" sldId="4714"/>
            <ac:spMk id="5" creationId="{751CDA5E-618F-E56D-AE19-241368FB4393}"/>
          </ac:spMkLst>
        </pc:spChg>
        <pc:spChg chg="mod">
          <ac:chgData name="Larry Busch" userId="93ddea75-d8bf-4a4a-9944-7512e7910baa" providerId="ADAL" clId="{DE2B1584-7884-4CBC-BC9C-8E6C5EB51417}" dt="2026-01-31T10:24:17.218" v="163" actId="790"/>
          <ac:spMkLst>
            <pc:docMk/>
            <pc:sldMk cId="2125018479" sldId="4714"/>
            <ac:spMk id="7" creationId="{110F1A07-BD8F-78CA-99B8-AE13582E3E16}"/>
          </ac:spMkLst>
        </pc:spChg>
      </pc:sldChg>
      <pc:sldChg chg="modSp mod">
        <pc:chgData name="Larry Busch" userId="93ddea75-d8bf-4a4a-9944-7512e7910baa" providerId="ADAL" clId="{DE2B1584-7884-4CBC-BC9C-8E6C5EB51417}" dt="2026-01-31T10:27:12.166" v="181" actId="2710"/>
        <pc:sldMkLst>
          <pc:docMk/>
          <pc:sldMk cId="3110850191" sldId="4720"/>
        </pc:sldMkLst>
        <pc:spChg chg="mod">
          <ac:chgData name="Larry Busch" userId="93ddea75-d8bf-4a4a-9944-7512e7910baa" providerId="ADAL" clId="{DE2B1584-7884-4CBC-BC9C-8E6C5EB51417}" dt="2026-01-31T10:24:17.218" v="163" actId="790"/>
          <ac:spMkLst>
            <pc:docMk/>
            <pc:sldMk cId="3110850191" sldId="4720"/>
            <ac:spMk id="2" creationId="{7B0388EE-603C-93D1-CF80-973300E0D191}"/>
          </ac:spMkLst>
        </pc:spChg>
        <pc:spChg chg="mod">
          <ac:chgData name="Larry Busch" userId="93ddea75-d8bf-4a4a-9944-7512e7910baa" providerId="ADAL" clId="{DE2B1584-7884-4CBC-BC9C-8E6C5EB51417}" dt="2026-01-31T10:24:17.218" v="163" actId="790"/>
          <ac:spMkLst>
            <pc:docMk/>
            <pc:sldMk cId="3110850191" sldId="4720"/>
            <ac:spMk id="3" creationId="{95C74E24-DC28-D913-70B9-BA5694AD4805}"/>
          </ac:spMkLst>
        </pc:spChg>
        <pc:spChg chg="mod">
          <ac:chgData name="Larry Busch" userId="93ddea75-d8bf-4a4a-9944-7512e7910baa" providerId="ADAL" clId="{DE2B1584-7884-4CBC-BC9C-8E6C5EB51417}" dt="2026-01-31T10:27:12.166" v="181" actId="2710"/>
          <ac:spMkLst>
            <pc:docMk/>
            <pc:sldMk cId="3110850191" sldId="4720"/>
            <ac:spMk id="4" creationId="{6A951EB5-0D3E-8A0A-FF1A-07D29365E9C0}"/>
          </ac:spMkLst>
        </pc:spChg>
        <pc:spChg chg="mod">
          <ac:chgData name="Larry Busch" userId="93ddea75-d8bf-4a4a-9944-7512e7910baa" providerId="ADAL" clId="{DE2B1584-7884-4CBC-BC9C-8E6C5EB51417}" dt="2026-01-31T10:24:17.218" v="163" actId="790"/>
          <ac:spMkLst>
            <pc:docMk/>
            <pc:sldMk cId="3110850191" sldId="4720"/>
            <ac:spMk id="5" creationId="{D78DBB44-B931-0078-CD34-43718134DB85}"/>
          </ac:spMkLst>
        </pc:spChg>
      </pc:sldChg>
      <pc:sldChg chg="modSp mod">
        <pc:chgData name="Larry Busch" userId="93ddea75-d8bf-4a4a-9944-7512e7910baa" providerId="ADAL" clId="{DE2B1584-7884-4CBC-BC9C-8E6C5EB51417}" dt="2026-01-31T10:24:17.218" v="163" actId="790"/>
        <pc:sldMkLst>
          <pc:docMk/>
          <pc:sldMk cId="614232164" sldId="4723"/>
        </pc:sldMkLst>
        <pc:spChg chg="mod">
          <ac:chgData name="Larry Busch" userId="93ddea75-d8bf-4a4a-9944-7512e7910baa" providerId="ADAL" clId="{DE2B1584-7884-4CBC-BC9C-8E6C5EB51417}" dt="2026-01-31T10:24:17.218" v="163" actId="790"/>
          <ac:spMkLst>
            <pc:docMk/>
            <pc:sldMk cId="614232164" sldId="4723"/>
            <ac:spMk id="2" creationId="{40554997-1D91-1B7B-C58B-3155A17E30CA}"/>
          </ac:spMkLst>
        </pc:spChg>
        <pc:spChg chg="mod">
          <ac:chgData name="Larry Busch" userId="93ddea75-d8bf-4a4a-9944-7512e7910baa" providerId="ADAL" clId="{DE2B1584-7884-4CBC-BC9C-8E6C5EB51417}" dt="2026-01-31T10:24:17.218" v="163" actId="790"/>
          <ac:spMkLst>
            <pc:docMk/>
            <pc:sldMk cId="614232164" sldId="4723"/>
            <ac:spMk id="3" creationId="{8EC14E0B-A6FC-FDBD-0B24-FF3FBDF438D6}"/>
          </ac:spMkLst>
        </pc:spChg>
        <pc:spChg chg="mod">
          <ac:chgData name="Larry Busch" userId="93ddea75-d8bf-4a4a-9944-7512e7910baa" providerId="ADAL" clId="{DE2B1584-7884-4CBC-BC9C-8E6C5EB51417}" dt="2026-01-31T10:24:17.218" v="163" actId="790"/>
          <ac:spMkLst>
            <pc:docMk/>
            <pc:sldMk cId="614232164" sldId="4723"/>
            <ac:spMk id="5" creationId="{C3E37250-8CDA-0662-4624-DFC06FE4C7AE}"/>
          </ac:spMkLst>
        </pc:spChg>
        <pc:spChg chg="mod">
          <ac:chgData name="Larry Busch" userId="93ddea75-d8bf-4a4a-9944-7512e7910baa" providerId="ADAL" clId="{DE2B1584-7884-4CBC-BC9C-8E6C5EB51417}" dt="2026-01-31T10:24:17.218" v="163" actId="790"/>
          <ac:spMkLst>
            <pc:docMk/>
            <pc:sldMk cId="614232164" sldId="4723"/>
            <ac:spMk id="6" creationId="{0AEE467D-8010-7AE0-2EF5-D2A4F9229170}"/>
          </ac:spMkLst>
        </pc:spChg>
        <pc:spChg chg="mod">
          <ac:chgData name="Larry Busch" userId="93ddea75-d8bf-4a4a-9944-7512e7910baa" providerId="ADAL" clId="{DE2B1584-7884-4CBC-BC9C-8E6C5EB51417}" dt="2026-01-31T10:24:17.218" v="163" actId="790"/>
          <ac:spMkLst>
            <pc:docMk/>
            <pc:sldMk cId="614232164" sldId="4723"/>
            <ac:spMk id="7" creationId="{196D322A-9989-C184-6FA3-AF502D6900C5}"/>
          </ac:spMkLst>
        </pc:spChg>
      </pc:sldChg>
      <pc:sldChg chg="modSp mod">
        <pc:chgData name="Larry Busch" userId="93ddea75-d8bf-4a4a-9944-7512e7910baa" providerId="ADAL" clId="{DE2B1584-7884-4CBC-BC9C-8E6C5EB51417}" dt="2026-01-31T10:26:48.048" v="180" actId="120"/>
        <pc:sldMkLst>
          <pc:docMk/>
          <pc:sldMk cId="743994869" sldId="4729"/>
        </pc:sldMkLst>
        <pc:spChg chg="mod">
          <ac:chgData name="Larry Busch" userId="93ddea75-d8bf-4a4a-9944-7512e7910baa" providerId="ADAL" clId="{DE2B1584-7884-4CBC-BC9C-8E6C5EB51417}" dt="2026-01-31T10:24:17.218" v="163" actId="790"/>
          <ac:spMkLst>
            <pc:docMk/>
            <pc:sldMk cId="743994869" sldId="4729"/>
            <ac:spMk id="419" creationId="{32B8320A-75D9-1F2C-5290-26C2C7D94950}"/>
          </ac:spMkLst>
        </pc:spChg>
        <pc:spChg chg="mod">
          <ac:chgData name="Larry Busch" userId="93ddea75-d8bf-4a4a-9944-7512e7910baa" providerId="ADAL" clId="{DE2B1584-7884-4CBC-BC9C-8E6C5EB51417}" dt="2026-01-31T10:24:17.218" v="163" actId="790"/>
          <ac:spMkLst>
            <pc:docMk/>
            <pc:sldMk cId="743994869" sldId="4729"/>
            <ac:spMk id="420" creationId="{9F176A8D-2E36-6C38-F1C9-790AC01AC56C}"/>
          </ac:spMkLst>
        </pc:spChg>
        <pc:spChg chg="mod">
          <ac:chgData name="Larry Busch" userId="93ddea75-d8bf-4a4a-9944-7512e7910baa" providerId="ADAL" clId="{DE2B1584-7884-4CBC-BC9C-8E6C5EB51417}" dt="2026-01-31T10:26:48.048" v="180" actId="120"/>
          <ac:spMkLst>
            <pc:docMk/>
            <pc:sldMk cId="743994869" sldId="4729"/>
            <ac:spMk id="421" creationId="{5DDA0192-A062-A3B2-7BB6-F862C1158FEC}"/>
          </ac:spMkLst>
        </pc:spChg>
        <pc:spChg chg="mod">
          <ac:chgData name="Larry Busch" userId="93ddea75-d8bf-4a4a-9944-7512e7910baa" providerId="ADAL" clId="{DE2B1584-7884-4CBC-BC9C-8E6C5EB51417}" dt="2026-01-31T10:24:17.218" v="163" actId="790"/>
          <ac:spMkLst>
            <pc:docMk/>
            <pc:sldMk cId="743994869" sldId="4729"/>
            <ac:spMk id="422" creationId="{DB815088-AA50-F0C1-7DA8-900DE5086138}"/>
          </ac:spMkLst>
        </pc:spChg>
        <pc:spChg chg="mod">
          <ac:chgData name="Larry Busch" userId="93ddea75-d8bf-4a4a-9944-7512e7910baa" providerId="ADAL" clId="{DE2B1584-7884-4CBC-BC9C-8E6C5EB51417}" dt="2026-01-31T10:24:17.218" v="163" actId="790"/>
          <ac:spMkLst>
            <pc:docMk/>
            <pc:sldMk cId="743994869" sldId="4729"/>
            <ac:spMk id="423" creationId="{CC787F8D-3F36-174E-3BF2-4F7850678980}"/>
          </ac:spMkLst>
        </pc:spChg>
      </pc:sldChg>
      <pc:sldChg chg="modSp mod">
        <pc:chgData name="Larry Busch" userId="93ddea75-d8bf-4a4a-9944-7512e7910baa" providerId="ADAL" clId="{DE2B1584-7884-4CBC-BC9C-8E6C5EB51417}" dt="2026-01-31T10:24:17.218" v="163" actId="790"/>
        <pc:sldMkLst>
          <pc:docMk/>
          <pc:sldMk cId="3001790637" sldId="4730"/>
        </pc:sldMkLst>
        <pc:spChg chg="mod">
          <ac:chgData name="Larry Busch" userId="93ddea75-d8bf-4a4a-9944-7512e7910baa" providerId="ADAL" clId="{DE2B1584-7884-4CBC-BC9C-8E6C5EB51417}" dt="2026-01-31T10:24:17.218" v="163" actId="790"/>
          <ac:spMkLst>
            <pc:docMk/>
            <pc:sldMk cId="3001790637" sldId="4730"/>
            <ac:spMk id="419" creationId="{7776FBBB-BEF1-5E70-9E6F-C2E0FF00BC3A}"/>
          </ac:spMkLst>
        </pc:spChg>
        <pc:spChg chg="mod">
          <ac:chgData name="Larry Busch" userId="93ddea75-d8bf-4a4a-9944-7512e7910baa" providerId="ADAL" clId="{DE2B1584-7884-4CBC-BC9C-8E6C5EB51417}" dt="2026-01-31T10:24:17.218" v="163" actId="790"/>
          <ac:spMkLst>
            <pc:docMk/>
            <pc:sldMk cId="3001790637" sldId="4730"/>
            <ac:spMk id="420" creationId="{259F15E2-3B1F-620D-492B-FC0966C7EE6B}"/>
          </ac:spMkLst>
        </pc:spChg>
        <pc:spChg chg="mod">
          <ac:chgData name="Larry Busch" userId="93ddea75-d8bf-4a4a-9944-7512e7910baa" providerId="ADAL" clId="{DE2B1584-7884-4CBC-BC9C-8E6C5EB51417}" dt="2026-01-31T10:24:17.218" v="163" actId="790"/>
          <ac:spMkLst>
            <pc:docMk/>
            <pc:sldMk cId="3001790637" sldId="4730"/>
            <ac:spMk id="422" creationId="{4000CE53-E892-3777-587C-52FA36F54CEA}"/>
          </ac:spMkLst>
        </pc:spChg>
        <pc:spChg chg="mod">
          <ac:chgData name="Larry Busch" userId="93ddea75-d8bf-4a4a-9944-7512e7910baa" providerId="ADAL" clId="{DE2B1584-7884-4CBC-BC9C-8E6C5EB51417}" dt="2026-01-31T10:24:17.218" v="163" actId="790"/>
          <ac:spMkLst>
            <pc:docMk/>
            <pc:sldMk cId="3001790637" sldId="4730"/>
            <ac:spMk id="423" creationId="{07CD92ED-5C13-30B5-7223-A6F4DC0E8480}"/>
          </ac:spMkLst>
        </pc:spChg>
        <pc:graphicFrameChg chg="modGraphic">
          <ac:chgData name="Larry Busch" userId="93ddea75-d8bf-4a4a-9944-7512e7910baa" providerId="ADAL" clId="{DE2B1584-7884-4CBC-BC9C-8E6C5EB51417}" dt="2026-01-31T10:24:17.218" v="163" actId="790"/>
          <ac:graphicFrameMkLst>
            <pc:docMk/>
            <pc:sldMk cId="3001790637" sldId="4730"/>
            <ac:graphicFrameMk id="3" creationId="{DA9B2610-6F69-4177-476E-C364EFAE690E}"/>
          </ac:graphicFrameMkLst>
        </pc:graphicFrameChg>
      </pc:sldChg>
      <pc:sldChg chg="modSp mod">
        <pc:chgData name="Larry Busch" userId="93ddea75-d8bf-4a4a-9944-7512e7910baa" providerId="ADAL" clId="{DE2B1584-7884-4CBC-BC9C-8E6C5EB51417}" dt="2026-01-31T10:24:17.218" v="163" actId="790"/>
        <pc:sldMkLst>
          <pc:docMk/>
          <pc:sldMk cId="3904024195" sldId="4731"/>
        </pc:sldMkLst>
        <pc:spChg chg="mod">
          <ac:chgData name="Larry Busch" userId="93ddea75-d8bf-4a4a-9944-7512e7910baa" providerId="ADAL" clId="{DE2B1584-7884-4CBC-BC9C-8E6C5EB51417}" dt="2026-01-31T10:24:17.218" v="163" actId="790"/>
          <ac:spMkLst>
            <pc:docMk/>
            <pc:sldMk cId="3904024195" sldId="4731"/>
            <ac:spMk id="2" creationId="{CE45833A-575B-1792-64C1-A8244C056286}"/>
          </ac:spMkLst>
        </pc:spChg>
        <pc:spChg chg="mod">
          <ac:chgData name="Larry Busch" userId="93ddea75-d8bf-4a4a-9944-7512e7910baa" providerId="ADAL" clId="{DE2B1584-7884-4CBC-BC9C-8E6C5EB51417}" dt="2026-01-31T10:24:17.218" v="163" actId="790"/>
          <ac:spMkLst>
            <pc:docMk/>
            <pc:sldMk cId="3904024195" sldId="4731"/>
            <ac:spMk id="3" creationId="{9C29F3D7-06CA-6B85-356B-39060EABAAE1}"/>
          </ac:spMkLst>
        </pc:spChg>
        <pc:spChg chg="mod">
          <ac:chgData name="Larry Busch" userId="93ddea75-d8bf-4a4a-9944-7512e7910baa" providerId="ADAL" clId="{DE2B1584-7884-4CBC-BC9C-8E6C5EB51417}" dt="2026-01-31T10:24:17.218" v="163" actId="790"/>
          <ac:spMkLst>
            <pc:docMk/>
            <pc:sldMk cId="3904024195" sldId="4731"/>
            <ac:spMk id="4" creationId="{E0A4A86B-EDE4-9B63-DFD3-1CE016A1B5E4}"/>
          </ac:spMkLst>
        </pc:spChg>
        <pc:spChg chg="mod">
          <ac:chgData name="Larry Busch" userId="93ddea75-d8bf-4a4a-9944-7512e7910baa" providerId="ADAL" clId="{DE2B1584-7884-4CBC-BC9C-8E6C5EB51417}" dt="2026-01-31T10:24:17.218" v="163" actId="790"/>
          <ac:spMkLst>
            <pc:docMk/>
            <pc:sldMk cId="3904024195" sldId="4731"/>
            <ac:spMk id="5" creationId="{83A9D4DE-8EA7-7855-C9A9-3A52D7BD0399}"/>
          </ac:spMkLst>
        </pc:spChg>
      </pc:sldChg>
      <pc:sldChg chg="modSp mod">
        <pc:chgData name="Larry Busch" userId="93ddea75-d8bf-4a4a-9944-7512e7910baa" providerId="ADAL" clId="{DE2B1584-7884-4CBC-BC9C-8E6C5EB51417}" dt="2026-01-31T10:25:32.304" v="167" actId="2710"/>
        <pc:sldMkLst>
          <pc:docMk/>
          <pc:sldMk cId="1023412197" sldId="4732"/>
        </pc:sldMkLst>
        <pc:spChg chg="mod">
          <ac:chgData name="Larry Busch" userId="93ddea75-d8bf-4a4a-9944-7512e7910baa" providerId="ADAL" clId="{DE2B1584-7884-4CBC-BC9C-8E6C5EB51417}" dt="2026-01-31T10:24:17.218" v="163" actId="790"/>
          <ac:spMkLst>
            <pc:docMk/>
            <pc:sldMk cId="1023412197" sldId="4732"/>
            <ac:spMk id="2" creationId="{96203E3D-E8AB-BF51-485B-BD364B15AB38}"/>
          </ac:spMkLst>
        </pc:spChg>
        <pc:spChg chg="mod">
          <ac:chgData name="Larry Busch" userId="93ddea75-d8bf-4a4a-9944-7512e7910baa" providerId="ADAL" clId="{DE2B1584-7884-4CBC-BC9C-8E6C5EB51417}" dt="2026-01-31T10:24:17.218" v="163" actId="790"/>
          <ac:spMkLst>
            <pc:docMk/>
            <pc:sldMk cId="1023412197" sldId="4732"/>
            <ac:spMk id="3" creationId="{3EFA8B57-FF9B-CAA8-E882-E28298D5C13F}"/>
          </ac:spMkLst>
        </pc:spChg>
        <pc:spChg chg="mod">
          <ac:chgData name="Larry Busch" userId="93ddea75-d8bf-4a4a-9944-7512e7910baa" providerId="ADAL" clId="{DE2B1584-7884-4CBC-BC9C-8E6C5EB51417}" dt="2026-01-31T10:25:32.304" v="167" actId="2710"/>
          <ac:spMkLst>
            <pc:docMk/>
            <pc:sldMk cId="1023412197" sldId="4732"/>
            <ac:spMk id="4" creationId="{547FD607-62E5-9405-C2D1-56B31C7B2CE7}"/>
          </ac:spMkLst>
        </pc:spChg>
        <pc:spChg chg="mod">
          <ac:chgData name="Larry Busch" userId="93ddea75-d8bf-4a4a-9944-7512e7910baa" providerId="ADAL" clId="{DE2B1584-7884-4CBC-BC9C-8E6C5EB51417}" dt="2026-01-31T10:24:17.218" v="163" actId="790"/>
          <ac:spMkLst>
            <pc:docMk/>
            <pc:sldMk cId="1023412197" sldId="4732"/>
            <ac:spMk id="5" creationId="{C90F7088-9744-79F5-36FF-41416A49EE72}"/>
          </ac:spMkLst>
        </pc:spChg>
      </pc:sldChg>
      <pc:sldChg chg="modSp mod">
        <pc:chgData name="Larry Busch" userId="93ddea75-d8bf-4a4a-9944-7512e7910baa" providerId="ADAL" clId="{DE2B1584-7884-4CBC-BC9C-8E6C5EB51417}" dt="2026-01-31T10:24:17.218" v="163" actId="790"/>
        <pc:sldMkLst>
          <pc:docMk/>
          <pc:sldMk cId="2855941712" sldId="4733"/>
        </pc:sldMkLst>
        <pc:spChg chg="mod">
          <ac:chgData name="Larry Busch" userId="93ddea75-d8bf-4a4a-9944-7512e7910baa" providerId="ADAL" clId="{DE2B1584-7884-4CBC-BC9C-8E6C5EB51417}" dt="2026-01-31T10:24:17.218" v="163" actId="790"/>
          <ac:spMkLst>
            <pc:docMk/>
            <pc:sldMk cId="2855941712" sldId="4733"/>
            <ac:spMk id="2" creationId="{F2581A2D-659F-1499-DCB8-888F7B6B4904}"/>
          </ac:spMkLst>
        </pc:spChg>
        <pc:spChg chg="mod">
          <ac:chgData name="Larry Busch" userId="93ddea75-d8bf-4a4a-9944-7512e7910baa" providerId="ADAL" clId="{DE2B1584-7884-4CBC-BC9C-8E6C5EB51417}" dt="2026-01-31T10:24:17.218" v="163" actId="790"/>
          <ac:spMkLst>
            <pc:docMk/>
            <pc:sldMk cId="2855941712" sldId="4733"/>
            <ac:spMk id="3" creationId="{42777F64-3610-7EEE-266B-4914448E3039}"/>
          </ac:spMkLst>
        </pc:spChg>
        <pc:spChg chg="mod">
          <ac:chgData name="Larry Busch" userId="93ddea75-d8bf-4a4a-9944-7512e7910baa" providerId="ADAL" clId="{DE2B1584-7884-4CBC-BC9C-8E6C5EB51417}" dt="2026-01-31T10:24:17.218" v="163" actId="790"/>
          <ac:spMkLst>
            <pc:docMk/>
            <pc:sldMk cId="2855941712" sldId="4733"/>
            <ac:spMk id="4" creationId="{9ACC6441-C6C3-F249-021B-EBB3C6EB5087}"/>
          </ac:spMkLst>
        </pc:spChg>
        <pc:spChg chg="mod">
          <ac:chgData name="Larry Busch" userId="93ddea75-d8bf-4a4a-9944-7512e7910baa" providerId="ADAL" clId="{DE2B1584-7884-4CBC-BC9C-8E6C5EB51417}" dt="2026-01-31T10:24:17.218" v="163" actId="790"/>
          <ac:spMkLst>
            <pc:docMk/>
            <pc:sldMk cId="2855941712" sldId="4733"/>
            <ac:spMk id="5" creationId="{C44463C9-1A61-84CA-D038-A07667AAC0D9}"/>
          </ac:spMkLst>
        </pc:spChg>
      </pc:sldChg>
      <pc:sldChg chg="modSp mod">
        <pc:chgData name="Larry Busch" userId="93ddea75-d8bf-4a4a-9944-7512e7910baa" providerId="ADAL" clId="{DE2B1584-7884-4CBC-BC9C-8E6C5EB51417}" dt="2026-01-31T10:24:17.218" v="163" actId="790"/>
        <pc:sldMkLst>
          <pc:docMk/>
          <pc:sldMk cId="319804068" sldId="4734"/>
        </pc:sldMkLst>
        <pc:spChg chg="mod">
          <ac:chgData name="Larry Busch" userId="93ddea75-d8bf-4a4a-9944-7512e7910baa" providerId="ADAL" clId="{DE2B1584-7884-4CBC-BC9C-8E6C5EB51417}" dt="2026-01-31T10:24:17.218" v="163" actId="790"/>
          <ac:spMkLst>
            <pc:docMk/>
            <pc:sldMk cId="319804068" sldId="4734"/>
            <ac:spMk id="2" creationId="{E89106CB-00B5-B1F3-072A-88401C7D66D5}"/>
          </ac:spMkLst>
        </pc:spChg>
        <pc:spChg chg="mod">
          <ac:chgData name="Larry Busch" userId="93ddea75-d8bf-4a4a-9944-7512e7910baa" providerId="ADAL" clId="{DE2B1584-7884-4CBC-BC9C-8E6C5EB51417}" dt="2026-01-31T10:24:17.218" v="163" actId="790"/>
          <ac:spMkLst>
            <pc:docMk/>
            <pc:sldMk cId="319804068" sldId="4734"/>
            <ac:spMk id="3" creationId="{989806B2-C920-2B70-2058-43C7507E4A6A}"/>
          </ac:spMkLst>
        </pc:spChg>
        <pc:spChg chg="mod">
          <ac:chgData name="Larry Busch" userId="93ddea75-d8bf-4a4a-9944-7512e7910baa" providerId="ADAL" clId="{DE2B1584-7884-4CBC-BC9C-8E6C5EB51417}" dt="2026-01-31T10:24:17.218" v="163" actId="790"/>
          <ac:spMkLst>
            <pc:docMk/>
            <pc:sldMk cId="319804068" sldId="4734"/>
            <ac:spMk id="5" creationId="{FC630965-769E-0BE6-55A1-F9FBF11FA313}"/>
          </ac:spMkLst>
        </pc:spChg>
        <pc:spChg chg="mod">
          <ac:chgData name="Larry Busch" userId="93ddea75-d8bf-4a4a-9944-7512e7910baa" providerId="ADAL" clId="{DE2B1584-7884-4CBC-BC9C-8E6C5EB51417}" dt="2026-01-31T10:24:17.218" v="163" actId="790"/>
          <ac:spMkLst>
            <pc:docMk/>
            <pc:sldMk cId="319804068" sldId="4734"/>
            <ac:spMk id="7" creationId="{04ED8707-CDF0-096A-AFFE-A7BDC82FB530}"/>
          </ac:spMkLst>
        </pc:spChg>
      </pc:sldChg>
      <pc:sldChg chg="modSp mod">
        <pc:chgData name="Larry Busch" userId="93ddea75-d8bf-4a4a-9944-7512e7910baa" providerId="ADAL" clId="{DE2B1584-7884-4CBC-BC9C-8E6C5EB51417}" dt="2026-01-31T10:24:17.218" v="163" actId="790"/>
        <pc:sldMkLst>
          <pc:docMk/>
          <pc:sldMk cId="865322032" sldId="4735"/>
        </pc:sldMkLst>
        <pc:spChg chg="mod">
          <ac:chgData name="Larry Busch" userId="93ddea75-d8bf-4a4a-9944-7512e7910baa" providerId="ADAL" clId="{DE2B1584-7884-4CBC-BC9C-8E6C5EB51417}" dt="2026-01-31T10:24:17.218" v="163" actId="790"/>
          <ac:spMkLst>
            <pc:docMk/>
            <pc:sldMk cId="865322032" sldId="4735"/>
            <ac:spMk id="2" creationId="{9F7D86FB-CB59-5296-E80A-23820F468048}"/>
          </ac:spMkLst>
        </pc:spChg>
        <pc:spChg chg="mod">
          <ac:chgData name="Larry Busch" userId="93ddea75-d8bf-4a4a-9944-7512e7910baa" providerId="ADAL" clId="{DE2B1584-7884-4CBC-BC9C-8E6C5EB51417}" dt="2026-01-31T10:24:17.218" v="163" actId="790"/>
          <ac:spMkLst>
            <pc:docMk/>
            <pc:sldMk cId="865322032" sldId="4735"/>
            <ac:spMk id="3" creationId="{3D9001B6-C39E-7002-FB41-ED593915F391}"/>
          </ac:spMkLst>
        </pc:spChg>
        <pc:spChg chg="mod">
          <ac:chgData name="Larry Busch" userId="93ddea75-d8bf-4a4a-9944-7512e7910baa" providerId="ADAL" clId="{DE2B1584-7884-4CBC-BC9C-8E6C5EB51417}" dt="2026-01-31T10:24:17.218" v="163" actId="790"/>
          <ac:spMkLst>
            <pc:docMk/>
            <pc:sldMk cId="865322032" sldId="4735"/>
            <ac:spMk id="5" creationId="{64B03FE0-46CF-ADAC-1008-2A120CA7AFE7}"/>
          </ac:spMkLst>
        </pc:spChg>
        <pc:spChg chg="mod">
          <ac:chgData name="Larry Busch" userId="93ddea75-d8bf-4a4a-9944-7512e7910baa" providerId="ADAL" clId="{DE2B1584-7884-4CBC-BC9C-8E6C5EB51417}" dt="2026-01-31T10:24:17.218" v="163" actId="790"/>
          <ac:spMkLst>
            <pc:docMk/>
            <pc:sldMk cId="865322032" sldId="4735"/>
            <ac:spMk id="7" creationId="{D252050F-1C7A-90B1-2949-DF574B43979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‹Nr.›</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3" Type="http://schemas.openxmlformats.org/officeDocument/2006/relationships/hyperlink" Target="https://whatfix.com/blog/adkar-model-what-is-it-and-how-to-use-it/" TargetMode="External"/><Relationship Id="rId2" Type="http://schemas.openxmlformats.org/officeDocument/2006/relationships/slide" Target="../slides/slide32.xml"/><Relationship Id="rId1" Type="http://schemas.openxmlformats.org/officeDocument/2006/relationships/notesMaster" Target="../notesMasters/notesMaster1.xml"/><Relationship Id="rId6" Type="http://schemas.openxmlformats.org/officeDocument/2006/relationships/hyperlink" Target="https://openpracticelibrary.com/practice/risk-radar-monitoring-and-controlling-risks/" TargetMode="External"/><Relationship Id="rId5" Type="http://schemas.openxmlformats.org/officeDocument/2006/relationships/hyperlink" Target="https://www.boreal-is.com/blog/stakeholder-mapping-identify-stakeholders/" TargetMode="External"/><Relationship Id="rId4" Type="http://schemas.openxmlformats.org/officeDocument/2006/relationships/hyperlink" Target="https://www.kotterinc.com/methodology/8-steps/" TargetMode="Externa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3" Type="http://schemas.openxmlformats.org/officeDocument/2006/relationships/hyperlink" Target="https://reports.weforum.org/docs/WEF_Future_of_Jobs_Report_2025.pdf" TargetMode="External"/><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34519fc2d75_0_19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0" name="Google Shape;190;g34519fc2d75_0_19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1" name="Google Shape;191;g34519fc2d75_0_19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34519fc2d75_0_20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0" name="Google Shape;200;g34519fc2d75_0_20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1" name="Google Shape;201;g34519fc2d75_0_20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34519fc2d75_0_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0" name="Google Shape;210;g34519fc2d75_0_3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Innovation </a:t>
            </a:r>
            <a:r>
              <a:rPr lang="en-GB">
                <a:latin typeface="Calibri"/>
                <a:ea typeface="Calibri"/>
                <a:cs typeface="Calibri"/>
                <a:sym typeface="Calibri"/>
              </a:rPr>
              <a:t>in den darstellenden Künsten erfordert fundierte Entscheidungen für einen nachhaltigen organisatorischen Wandel. Führungsrollen müssen sich anpassen. </a:t>
            </a:r>
            <a:endParaRPr>
              <a:latin typeface="Calibri"/>
              <a:ea typeface="Calibri"/>
              <a:cs typeface="Calibri"/>
              <a:sym typeface="Calibri"/>
            </a:endParaRPr>
          </a:p>
          <a:p>
            <a:pPr marL="457200" marR="0" lvl="0" indent="0" algn="l" rtl="0">
              <a:lnSpc>
                <a:spcPct val="100000"/>
              </a:lnSpc>
              <a:spcBef>
                <a:spcPts val="1200"/>
              </a:spcBef>
              <a:spcAft>
                <a:spcPts val="0"/>
              </a:spcAft>
              <a:buClr>
                <a:schemeClr val="dk1"/>
              </a:buClr>
              <a:buSzPts val="1100"/>
              <a:buFont typeface="Arial"/>
              <a:buNone/>
            </a:pPr>
            <a:r>
              <a:rPr lang="en-GB" b="1" u="sng">
                <a:latin typeface="Calibri"/>
                <a:ea typeface="Calibri"/>
                <a:cs typeface="Calibri"/>
                <a:sym typeface="Calibri"/>
              </a:rPr>
              <a:t>Wichtige Führungsprofile</a:t>
            </a:r>
            <a:r>
              <a:rPr lang="en-GB" b="1">
                <a:latin typeface="Calibri"/>
                <a:ea typeface="Calibri"/>
                <a:cs typeface="Calibri"/>
                <a:sym typeface="Calibri"/>
              </a:rPr>
              <a:t>: </a:t>
            </a:r>
            <a:r>
              <a:rPr lang="en-GB" i="0" u="none" strike="noStrike" cap="none">
                <a:solidFill>
                  <a:schemeClr val="dk1"/>
                </a:solidFill>
                <a:latin typeface="Calibri"/>
                <a:ea typeface="Calibri"/>
                <a:cs typeface="Calibri"/>
                <a:sym typeface="Calibri"/>
              </a:rPr>
              <a:t>Ermöglichen das Verständnis der wichtigsten Führungsrollen und organisatorischen Kontexte in den darstellenden Künsten.</a:t>
            </a:r>
            <a:endParaRPr u="sng">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b="1">
                <a:latin typeface="Calibri"/>
                <a:ea typeface="Calibri"/>
                <a:cs typeface="Calibri"/>
                <a:sym typeface="Calibri"/>
              </a:rPr>
              <a:t>Künstlerisch: </a:t>
            </a:r>
            <a:r>
              <a:rPr lang="en-GB">
                <a:latin typeface="Calibri"/>
                <a:ea typeface="Calibri"/>
                <a:cs typeface="Calibri"/>
                <a:sym typeface="Calibri"/>
              </a:rPr>
              <a:t>Leitet die kreative Vision.</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Manager: </a:t>
            </a:r>
            <a:r>
              <a:rPr lang="en-GB">
                <a:latin typeface="Calibri"/>
                <a:ea typeface="Calibri"/>
                <a:cs typeface="Calibri"/>
                <a:sym typeface="Calibri"/>
              </a:rPr>
              <a:t>Konzentriert sich auf die operative Effizienz.</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Projekt: </a:t>
            </a:r>
            <a:r>
              <a:rPr lang="en-GB">
                <a:latin typeface="Calibri"/>
                <a:ea typeface="Calibri"/>
                <a:cs typeface="Calibri"/>
                <a:sym typeface="Calibri"/>
              </a:rPr>
              <a:t>Schafft ein Gleichgewicht zwischen kreativer und operativer Umsetzung.</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Kommerziell: </a:t>
            </a:r>
            <a:r>
              <a:rPr lang="en-GB">
                <a:latin typeface="Calibri"/>
                <a:ea typeface="Calibri"/>
                <a:cs typeface="Calibri"/>
                <a:sym typeface="Calibri"/>
              </a:rPr>
              <a:t>Priorisiert neben der Mission auch die Rentabilität.</a:t>
            </a:r>
            <a:endParaRPr>
              <a:latin typeface="Calibri"/>
              <a:ea typeface="Calibri"/>
              <a:cs typeface="Calibri"/>
              <a:sym typeface="Calibri"/>
            </a:endParaRPr>
          </a:p>
          <a:p>
            <a:pPr marL="457200" lvl="0" indent="0" algn="l" rtl="0">
              <a:lnSpc>
                <a:spcPct val="100000"/>
              </a:lnSpc>
              <a:spcBef>
                <a:spcPts val="1200"/>
              </a:spcBef>
              <a:spcAft>
                <a:spcPts val="0"/>
              </a:spcAft>
              <a:buClr>
                <a:schemeClr val="dk1"/>
              </a:buClr>
              <a:buSzPts val="1100"/>
              <a:buFont typeface="Arial"/>
              <a:buNone/>
            </a:pPr>
            <a:r>
              <a:rPr lang="en-GB" b="1" u="sng">
                <a:latin typeface="Calibri"/>
                <a:ea typeface="Calibri"/>
                <a:cs typeface="Calibri"/>
                <a:sym typeface="Calibri"/>
              </a:rPr>
              <a:t>Unterscheidende organisatorische Kontexte:</a:t>
            </a:r>
            <a:endParaRPr b="1" u="sng">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b="1">
                <a:latin typeface="Calibri"/>
                <a:ea typeface="Calibri"/>
                <a:cs typeface="Calibri"/>
                <a:sym typeface="Calibri"/>
              </a:rPr>
              <a:t>Auftragsfokus: </a:t>
            </a:r>
            <a:r>
              <a:rPr lang="en-GB">
                <a:latin typeface="Calibri"/>
                <a:ea typeface="Calibri"/>
                <a:cs typeface="Calibri"/>
                <a:sym typeface="Calibri"/>
              </a:rPr>
              <a:t>Gemeinnützige Organisationen priorisieren den Auftrag; kommerzielle Unternehmen bringen Auftrag und Gewinn in Einklang.</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Ressourcenbeschränkungen: </a:t>
            </a:r>
            <a:r>
              <a:rPr lang="en-GB">
                <a:latin typeface="Calibri"/>
                <a:ea typeface="Calibri"/>
                <a:cs typeface="Calibri"/>
                <a:sym typeface="Calibri"/>
              </a:rPr>
              <a:t>Gemeinnützige Organisationen sind auf Spendensammlungen angewiesen, kommerzielle Unternehmen auf Verkäufe.</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Vielfalt der Interessengruppen: </a:t>
            </a:r>
            <a:r>
              <a:rPr lang="en-GB">
                <a:latin typeface="Calibri"/>
                <a:ea typeface="Calibri"/>
                <a:cs typeface="Calibri"/>
                <a:sym typeface="Calibri"/>
              </a:rPr>
              <a:t>Führungskräfte navigieren zwischen verschiedenen Gruppen (Spender, Vorstände, Zielgruppen, Mitarbeiter).</a:t>
            </a:r>
            <a:endParaRPr>
              <a:latin typeface="Calibri"/>
              <a:ea typeface="Calibri"/>
              <a:cs typeface="Calibri"/>
              <a:sym typeface="Calibri"/>
            </a:endParaRPr>
          </a:p>
        </p:txBody>
      </p:sp>
      <p:sp>
        <p:nvSpPr>
          <p:cNvPr id="211" name="Google Shape;211;g34519fc2d75_0_3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g34519fc2d75_0_2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1" name="Google Shape;221;g34519fc2d75_0_23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200"/>
              </a:spcBef>
              <a:spcAft>
                <a:spcPts val="0"/>
              </a:spcAft>
              <a:buClr>
                <a:schemeClr val="dk1"/>
              </a:buClr>
              <a:buSzPts val="1100"/>
              <a:buFont typeface="Arial"/>
              <a:buNone/>
            </a:pPr>
            <a:r>
              <a:rPr lang="en-GB" b="1" i="0" u="sng" strike="noStrike" cap="none">
                <a:solidFill>
                  <a:schemeClr val="dk1"/>
                </a:solidFill>
                <a:latin typeface="Calibri"/>
                <a:ea typeface="Calibri"/>
                <a:cs typeface="Calibri"/>
                <a:sym typeface="Calibri"/>
              </a:rPr>
              <a:t>Führungsstilprofile und strategische Anwendung: </a:t>
            </a:r>
            <a:r>
              <a:rPr lang="en-GB" i="0" u="none" strike="noStrike" cap="none">
                <a:solidFill>
                  <a:schemeClr val="dk1"/>
                </a:solidFill>
                <a:latin typeface="Calibri"/>
                <a:ea typeface="Calibri"/>
                <a:cs typeface="Calibri"/>
                <a:sym typeface="Calibri"/>
              </a:rPr>
              <a:t>Einführung in die Verhaltensweisen, Eigenschaften und Stärken, mit denen Führungskräfte Teams und Projekte effektiv leiten.</a:t>
            </a:r>
            <a:endParaRPr>
              <a:latin typeface="Calibri"/>
              <a:ea typeface="Calibri"/>
              <a:cs typeface="Calibri"/>
              <a:sym typeface="Calibri"/>
            </a:endParaRPr>
          </a:p>
        </p:txBody>
      </p:sp>
      <p:sp>
        <p:nvSpPr>
          <p:cNvPr id="222" name="Google Shape;222;g34519fc2d75_0_23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34519fc2d75_0_24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1" name="Google Shape;231;g34519fc2d75_0_24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None/>
            </a:pPr>
            <a:r>
              <a:rPr lang="en-GB" sz="1200" b="1" i="0" u="sng" strike="noStrike" cap="none">
                <a:solidFill>
                  <a:schemeClr val="dk1"/>
                </a:solidFill>
                <a:latin typeface="Calibri"/>
                <a:ea typeface="Calibri"/>
                <a:cs typeface="Calibri"/>
                <a:sym typeface="Calibri"/>
              </a:rPr>
              <a:t>Führungstyp und Entscheidungsfindung: </a:t>
            </a:r>
            <a:r>
              <a:rPr lang="en-GB" sz="1200" i="0" u="none" strike="noStrike" cap="none">
                <a:solidFill>
                  <a:schemeClr val="dk1"/>
                </a:solidFill>
                <a:latin typeface="Calibri"/>
                <a:ea typeface="Calibri"/>
                <a:cs typeface="Calibri"/>
                <a:sym typeface="Calibri"/>
              </a:rPr>
              <a:t>untersucht, wie Führungsstile die Entscheidungsfindung beeinflussen</a:t>
            </a: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i="1">
                <a:latin typeface="Calibri"/>
                <a:ea typeface="Calibri"/>
                <a:cs typeface="Calibri"/>
                <a:sym typeface="Calibri"/>
              </a:rPr>
              <a:t>Beispiele</a:t>
            </a:r>
            <a:r>
              <a:rPr lang="en-GB">
                <a:latin typeface="Calibri"/>
                <a:ea typeface="Calibri"/>
                <a:cs typeface="Calibri"/>
                <a:sym typeface="Calibri"/>
              </a:rPr>
              <a:t>: </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AutoNum type="arabicPeriod"/>
            </a:pPr>
            <a:r>
              <a:rPr lang="en-GB" b="1" i="0" u="none" strike="noStrike" cap="none">
                <a:solidFill>
                  <a:schemeClr val="dk1"/>
                </a:solidFill>
                <a:latin typeface="Calibri"/>
                <a:ea typeface="Calibri"/>
                <a:cs typeface="Calibri"/>
                <a:sym typeface="Calibri"/>
              </a:rPr>
              <a:t>Erfolgreiche Führungskräfte im Kunstbereich </a:t>
            </a:r>
            <a:r>
              <a:rPr lang="en-GB" i="0" u="none" strike="noStrike" cap="none">
                <a:solidFill>
                  <a:schemeClr val="dk1"/>
                </a:solidFill>
                <a:latin typeface="Calibri"/>
                <a:ea typeface="Calibri"/>
                <a:cs typeface="Calibri"/>
                <a:sym typeface="Calibri"/>
              </a:rPr>
              <a:t>schaffen einen Ausgleich zwischen künstlerischer Integrität und praktischem Management, fördern Kreativität und sorgen für Stabilität, während sie gleichzeitig verschiedene Interessengruppen einbinden.</a:t>
            </a:r>
            <a:endParaRPr>
              <a:latin typeface="Calibri"/>
              <a:ea typeface="Calibri"/>
              <a:cs typeface="Calibri"/>
              <a:sym typeface="Calibri"/>
            </a:endParaRPr>
          </a:p>
          <a:p>
            <a:pPr marL="457200" lvl="0" indent="-304800" algn="l" rtl="0">
              <a:lnSpc>
                <a:spcPct val="100000"/>
              </a:lnSpc>
              <a:spcBef>
                <a:spcPts val="0"/>
              </a:spcBef>
              <a:spcAft>
                <a:spcPts val="0"/>
              </a:spcAft>
              <a:buSzPts val="1200"/>
              <a:buFont typeface="Calibri"/>
              <a:buAutoNum type="arabicPeriod"/>
            </a:pPr>
            <a:r>
              <a:rPr lang="en-GB" b="1" i="0" u="none" strike="noStrike" cap="none">
                <a:solidFill>
                  <a:schemeClr val="dk1"/>
                </a:solidFill>
                <a:latin typeface="Calibri"/>
                <a:ea typeface="Calibri"/>
                <a:cs typeface="Calibri"/>
                <a:sym typeface="Calibri"/>
              </a:rPr>
              <a:t>Eine starke Führung </a:t>
            </a:r>
            <a:r>
              <a:rPr lang="en-GB">
                <a:latin typeface="Calibri"/>
                <a:ea typeface="Calibri"/>
                <a:cs typeface="Calibri"/>
                <a:sym typeface="Calibri"/>
              </a:rPr>
              <a:t>mit </a:t>
            </a:r>
            <a:r>
              <a:rPr lang="en-GB" i="0" u="none" strike="noStrike" cap="none">
                <a:solidFill>
                  <a:schemeClr val="dk1"/>
                </a:solidFill>
                <a:latin typeface="Calibri"/>
                <a:ea typeface="Calibri"/>
                <a:cs typeface="Calibri"/>
                <a:sym typeface="Calibri"/>
              </a:rPr>
              <a:t>fundierten Entscheidungen ist für den Erfolg der darstellenden Künste von grundlegender Bedeutung. Führungskräfte geben Visionen und Richtungen vor, leiten Teams und treffen zeitnahe Entscheidungen, die Produktionen prägen.</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AutoNum type="arabicPeriod"/>
            </a:pPr>
            <a:r>
              <a:rPr lang="en-GB" b="1" i="0" u="none" strike="noStrike" cap="none">
                <a:solidFill>
                  <a:schemeClr val="dk1"/>
                </a:solidFill>
                <a:latin typeface="Calibri"/>
                <a:ea typeface="Calibri"/>
                <a:cs typeface="Calibri"/>
                <a:sym typeface="Calibri"/>
              </a:rPr>
              <a:t>Effektive Führung </a:t>
            </a:r>
            <a:r>
              <a:rPr lang="en-GB" i="0" u="none" strike="noStrike" cap="none">
                <a:solidFill>
                  <a:schemeClr val="dk1"/>
                </a:solidFill>
                <a:latin typeface="Calibri"/>
                <a:ea typeface="Calibri"/>
                <a:cs typeface="Calibri"/>
                <a:sym typeface="Calibri"/>
              </a:rPr>
              <a:t>verbindet verschiedene Führungsstile mit hoher emotionaler Intelligenz und ermöglicht so einen flexiblen, reaktionsschnellen Ansatz.</a:t>
            </a:r>
            <a:endParaRPr b="1" i="0" u="none" strike="noStrike" cap="none">
              <a:solidFill>
                <a:schemeClr val="dk1"/>
              </a:solidFill>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AutoNum type="arabicPeriod"/>
            </a:pPr>
            <a:r>
              <a:rPr lang="en-GB" b="1" i="0" u="none" strike="noStrike" cap="none">
                <a:solidFill>
                  <a:schemeClr val="dk1"/>
                </a:solidFill>
                <a:latin typeface="Calibri"/>
                <a:ea typeface="Calibri"/>
                <a:cs typeface="Calibri"/>
                <a:sym typeface="Calibri"/>
              </a:rPr>
              <a:t>Visionäre </a:t>
            </a:r>
            <a:r>
              <a:rPr lang="en-GB" sz="1200" b="1" i="0" u="none" strike="noStrike" cap="none">
                <a:solidFill>
                  <a:schemeClr val="dk1"/>
                </a:solidFill>
                <a:latin typeface="Calibri"/>
                <a:ea typeface="Calibri"/>
                <a:cs typeface="Calibri"/>
                <a:sym typeface="Calibri"/>
              </a:rPr>
              <a:t>Führung </a:t>
            </a:r>
            <a:r>
              <a:rPr lang="en-GB" sz="1200" i="0" u="none" strike="noStrike" cap="none">
                <a:solidFill>
                  <a:schemeClr val="dk1"/>
                </a:solidFill>
                <a:latin typeface="Calibri"/>
                <a:ea typeface="Calibri"/>
                <a:cs typeface="Calibri"/>
                <a:sym typeface="Calibri"/>
              </a:rPr>
              <a:t>leitet Organisationen in dynamischen Umgebungen, indem sie klare, ehrgeizige Ziele setzt.</a:t>
            </a:r>
            <a:endParaRPr>
              <a:latin typeface="Calibri"/>
              <a:ea typeface="Calibri"/>
              <a:cs typeface="Calibri"/>
              <a:sym typeface="Calibri"/>
            </a:endParaRPr>
          </a:p>
        </p:txBody>
      </p:sp>
      <p:sp>
        <p:nvSpPr>
          <p:cNvPr id="232" name="Google Shape;232;g34519fc2d75_0_24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34519fc2d75_0_26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2" name="Google Shape;252;g34519fc2d75_0_26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Agent-of-Change-Spirit: Transformation von innen heraus vorantreiben</a:t>
            </a: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a:latin typeface="Calibri"/>
              <a:ea typeface="Calibri"/>
              <a:cs typeface="Calibri"/>
              <a:sym typeface="Calibri"/>
            </a:endParaRPr>
          </a:p>
          <a:p>
            <a:pPr marL="228600" lvl="0" indent="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In der darstellenden Kunst </a:t>
            </a:r>
            <a:r>
              <a:rPr lang="en-GB" b="1" i="0" u="none" strike="noStrike" cap="none">
                <a:solidFill>
                  <a:schemeClr val="dk1"/>
                </a:solidFill>
                <a:latin typeface="Calibri"/>
                <a:ea typeface="Calibri"/>
                <a:cs typeface="Calibri"/>
                <a:sym typeface="Calibri"/>
              </a:rPr>
              <a:t>kommt </a:t>
            </a:r>
            <a:r>
              <a:rPr lang="en-GB" i="0" u="none" strike="noStrike" cap="none">
                <a:solidFill>
                  <a:schemeClr val="dk1"/>
                </a:solidFill>
                <a:latin typeface="Calibri"/>
                <a:ea typeface="Calibri"/>
                <a:cs typeface="Calibri"/>
                <a:sym typeface="Calibri"/>
              </a:rPr>
              <a:t>echte </a:t>
            </a:r>
            <a:r>
              <a:rPr lang="en-GB" b="1" i="0" u="none" strike="noStrike" cap="none">
                <a:solidFill>
                  <a:schemeClr val="dk1"/>
                </a:solidFill>
                <a:latin typeface="Calibri"/>
                <a:ea typeface="Calibri"/>
                <a:cs typeface="Calibri"/>
                <a:sym typeface="Calibri"/>
              </a:rPr>
              <a:t>Innovation von Führungskräften</a:t>
            </a:r>
            <a:r>
              <a:rPr lang="en-GB" i="0" u="none" strike="noStrike" cap="none">
                <a:solidFill>
                  <a:schemeClr val="dk1"/>
                </a:solidFill>
                <a:latin typeface="Calibri"/>
                <a:ea typeface="Calibri"/>
                <a:cs typeface="Calibri"/>
                <a:sym typeface="Calibri"/>
              </a:rPr>
              <a:t>,</a:t>
            </a:r>
            <a:r>
              <a:rPr lang="en-GB" b="1" i="0" u="none" strike="noStrike" cap="none">
                <a:solidFill>
                  <a:schemeClr val="dk1"/>
                </a:solidFill>
                <a:latin typeface="Calibri"/>
                <a:ea typeface="Calibri"/>
                <a:cs typeface="Calibri"/>
                <a:sym typeface="Calibri"/>
              </a:rPr>
              <a:t> die als Agenten des Wandels fungieren</a:t>
            </a:r>
            <a:r>
              <a:rPr lang="en-GB" i="0" u="none" strike="noStrike" cap="none">
                <a:solidFill>
                  <a:schemeClr val="dk1"/>
                </a:solidFill>
                <a:latin typeface="Calibri"/>
                <a:ea typeface="Calibri"/>
                <a:cs typeface="Calibri"/>
                <a:sym typeface="Calibri"/>
              </a:rPr>
              <a:t>. Sie hinterfragen Traditionen, definieren Rollen neu und entwickeln durch eine proaktive, lernorientierte Denkweise neue Ansätze.</a:t>
            </a:r>
            <a:endParaRPr>
              <a:latin typeface="Calibri"/>
              <a:ea typeface="Calibri"/>
              <a:cs typeface="Calibri"/>
              <a:sym typeface="Calibri"/>
            </a:endParaRPr>
          </a:p>
          <a:p>
            <a:pPr marL="228600" lvl="0" indent="0" algn="l" rtl="0">
              <a:lnSpc>
                <a:spcPct val="100000"/>
              </a:lnSpc>
              <a:spcBef>
                <a:spcPts val="0"/>
              </a:spcBef>
              <a:spcAft>
                <a:spcPts val="0"/>
              </a:spcAft>
              <a:buSzPts val="1400"/>
              <a:buNone/>
            </a:pPr>
            <a:endParaRPr b="1">
              <a:latin typeface="Calibri"/>
              <a:ea typeface="Calibri"/>
              <a:cs typeface="Calibri"/>
              <a:sym typeface="Calibri"/>
            </a:endParaRPr>
          </a:p>
          <a:p>
            <a:pPr marL="22860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Agenten des Wandels </a:t>
            </a:r>
            <a:r>
              <a:rPr lang="en-GB" i="0" u="none" strike="noStrike" cap="none">
                <a:solidFill>
                  <a:schemeClr val="dk1"/>
                </a:solidFill>
                <a:latin typeface="Calibri"/>
                <a:ea typeface="Calibri"/>
                <a:cs typeface="Calibri"/>
                <a:sym typeface="Calibri"/>
              </a:rPr>
              <a:t>benötigen starke Kommunikationsfähigkeiten, Belastbarkeit und Kooperationsbereitschaft, um die Organisationskultur und die künstlerische Praxis neu zu gestalten.  </a:t>
            </a:r>
            <a:br>
              <a:rPr lang="en-GB" i="0" u="none" strike="noStrike" cap="none">
                <a:solidFill>
                  <a:schemeClr val="dk1"/>
                </a:solidFill>
                <a:latin typeface="Calibri"/>
                <a:ea typeface="Calibri"/>
                <a:cs typeface="Calibri"/>
                <a:sym typeface="Calibri"/>
              </a:rPr>
            </a:br>
            <a:br>
              <a:rPr lang="en-GB" i="0" u="none" strike="noStrike" cap="none">
                <a:solidFill>
                  <a:schemeClr val="dk1"/>
                </a:solidFill>
                <a:latin typeface="Calibri"/>
                <a:ea typeface="Calibri"/>
                <a:cs typeface="Calibri"/>
                <a:sym typeface="Calibri"/>
              </a:rPr>
            </a:br>
            <a:r>
              <a:rPr lang="en-GB" i="0" u="none" strike="noStrike" cap="none">
                <a:solidFill>
                  <a:schemeClr val="dk1"/>
                </a:solidFill>
                <a:latin typeface="Calibri"/>
                <a:ea typeface="Calibri"/>
                <a:cs typeface="Calibri"/>
                <a:sym typeface="Calibri"/>
              </a:rPr>
              <a:t>Eine</a:t>
            </a:r>
            <a:r>
              <a:rPr lang="en-GB" b="1" i="0" u="none" strike="noStrike" cap="none">
                <a:solidFill>
                  <a:schemeClr val="dk1"/>
                </a:solidFill>
                <a:latin typeface="Calibri"/>
                <a:ea typeface="Calibri"/>
                <a:cs typeface="Calibri"/>
                <a:sym typeface="Calibri"/>
              </a:rPr>
              <a:t> zielgerichtete </a:t>
            </a:r>
            <a:r>
              <a:rPr lang="en-GB" i="0" u="none" strike="noStrike" cap="none">
                <a:solidFill>
                  <a:schemeClr val="dk1"/>
                </a:solidFill>
                <a:latin typeface="Calibri"/>
                <a:ea typeface="Calibri"/>
                <a:cs typeface="Calibri"/>
                <a:sym typeface="Calibri"/>
              </a:rPr>
              <a:t>Führungskräfteentwicklung fördert den Übergang von adaptiver Führung zu Veränderungsmanagement und versetzt Führungskräfte in die Lage, komplexe Situationen kreativ zu meistern</a:t>
            </a:r>
            <a:r>
              <a:rPr lang="en-GB" b="1" i="0" u="none" strike="noStrike" cap="none">
                <a:solidFill>
                  <a:schemeClr val="dk1"/>
                </a:solidFill>
                <a:latin typeface="Calibri"/>
                <a:ea typeface="Calibri"/>
                <a:cs typeface="Calibri"/>
                <a:sym typeface="Calibri"/>
              </a:rPr>
              <a:t>.</a:t>
            </a: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a:latin typeface="Calibri"/>
              <a:ea typeface="Calibri"/>
              <a:cs typeface="Calibri"/>
              <a:sym typeface="Calibri"/>
            </a:endParaRPr>
          </a:p>
          <a:p>
            <a:pPr marL="228600" marR="0" lvl="0" indent="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Die folgenden miteinander verbundenen Soft Skills verleihen Führungskräften sowohl kreative Visionen als auch operative Klarheit und ermöglichen ihnen den Weg vom adaptiven Führungsstil zum echten Change-Maker.</a:t>
            </a: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i="0" u="none" strike="noStrike" cap="none">
              <a:solidFill>
                <a:schemeClr val="dk1"/>
              </a:solidFill>
              <a:latin typeface="Calibri"/>
              <a:ea typeface="Calibri"/>
              <a:cs typeface="Calibri"/>
              <a:sym typeface="Calibri"/>
            </a:endParaRPr>
          </a:p>
          <a:p>
            <a:pPr marL="228600" marR="0" lvl="0" indent="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Aufbauend auf dem Verständnis der künstlerischen, projektbezogenen, kommerziellen und managementbezogenen Führungsprofile </a:t>
            </a:r>
            <a:r>
              <a:rPr lang="en-GB" b="1" i="0" u="none" strike="noStrike" cap="none">
                <a:solidFill>
                  <a:schemeClr val="dk1"/>
                </a:solidFill>
                <a:latin typeface="Calibri"/>
                <a:ea typeface="Calibri"/>
                <a:cs typeface="Calibri"/>
                <a:sym typeface="Calibri"/>
              </a:rPr>
              <a:t>zeigt dieses Rahmenwerk auf</a:t>
            </a:r>
            <a:r>
              <a:rPr lang="en-GB" i="0" u="none" strike="noStrike" cap="none">
                <a:solidFill>
                  <a:schemeClr val="dk1"/>
                </a:solidFill>
                <a:latin typeface="Calibri"/>
                <a:ea typeface="Calibri"/>
                <a:cs typeface="Calibri"/>
                <a:sym typeface="Calibri"/>
              </a:rPr>
              <a:t>,</a:t>
            </a:r>
            <a:r>
              <a:rPr lang="en-GB" b="1" i="0" u="none" strike="noStrike" cap="none">
                <a:solidFill>
                  <a:schemeClr val="dk1"/>
                </a:solidFill>
                <a:latin typeface="Calibri"/>
                <a:ea typeface="Calibri"/>
                <a:cs typeface="Calibri"/>
                <a:sym typeface="Calibri"/>
              </a:rPr>
              <a:t> wie diese Säulen mit verschiedenen Führungsverhalten und Kontexten interagieren.</a:t>
            </a:r>
            <a:r>
              <a:rPr lang="en-GB" i="0" u="none" strike="noStrike" cap="none">
                <a:solidFill>
                  <a:schemeClr val="dk1"/>
                </a:solidFill>
                <a:latin typeface="Calibri"/>
                <a:ea typeface="Calibri"/>
                <a:cs typeface="Calibri"/>
                <a:sym typeface="Calibri"/>
              </a:rPr>
              <a:t> </a:t>
            </a:r>
            <a:endParaRPr i="0" u="none" strike="noStrike" cap="none">
              <a:solidFill>
                <a:schemeClr val="dk1"/>
              </a:solidFill>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a:latin typeface="Calibri"/>
              <a:ea typeface="Calibri"/>
              <a:cs typeface="Calibri"/>
              <a:sym typeface="Calibri"/>
            </a:endParaRPr>
          </a:p>
          <a:p>
            <a:pPr marL="228600" marR="0" lvl="0" indent="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Die Kombination aus Vision, Verantwortungsbewusstsein und Veränderungsfähigkeit fördert Führungskräfte, die auf die sich wandelnden Herausforderungen von Organisationen im Bereich der darstellenden Künste vorbereitet sind. </a:t>
            </a:r>
            <a:endParaRPr i="0" u="none" strike="noStrike" cap="none">
              <a:solidFill>
                <a:schemeClr val="dk1"/>
              </a:solidFill>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a:latin typeface="Calibri"/>
              <a:ea typeface="Calibri"/>
              <a:cs typeface="Calibri"/>
              <a:sym typeface="Calibri"/>
            </a:endParaRPr>
          </a:p>
          <a:p>
            <a:pPr marL="228600" marR="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Im Mittelpunkt stehen dabei die miteinander verbundenen Soft Skills</a:t>
            </a:r>
            <a:r>
              <a:rPr lang="en-GB" i="0" u="none" strike="noStrike" cap="none">
                <a:solidFill>
                  <a:schemeClr val="dk1"/>
                </a:solidFill>
                <a:latin typeface="Calibri"/>
                <a:ea typeface="Calibri"/>
                <a:cs typeface="Calibri"/>
                <a:sym typeface="Calibri"/>
              </a:rPr>
              <a:t>, die Führungskräften ermöglichen, Komplexität zu bewältigen und mit Zuversicht zu führen.</a:t>
            </a:r>
            <a:endParaRPr>
              <a:latin typeface="Calibri"/>
              <a:ea typeface="Calibri"/>
              <a:cs typeface="Calibri"/>
              <a:sym typeface="Calibri"/>
            </a:endParaRPr>
          </a:p>
        </p:txBody>
      </p:sp>
      <p:sp>
        <p:nvSpPr>
          <p:cNvPr id="253" name="Google Shape;253;g34519fc2d75_0_26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g34519fc2d75_0_4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2" name="Google Shape;262;g34519fc2d75_0_4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0" algn="just" rtl="0">
              <a:lnSpc>
                <a:spcPct val="115000"/>
              </a:lnSpc>
              <a:spcBef>
                <a:spcPts val="200"/>
              </a:spcBef>
              <a:spcAft>
                <a:spcPts val="0"/>
              </a:spcAft>
              <a:buClr>
                <a:schemeClr val="dk1"/>
              </a:buClr>
              <a:buSzPts val="1100"/>
              <a:buFont typeface="Arial"/>
              <a:buNone/>
            </a:pPr>
            <a:r>
              <a:rPr lang="en-GB" b="1">
                <a:latin typeface="Calibri"/>
                <a:ea typeface="Calibri"/>
                <a:cs typeface="Calibri"/>
                <a:sym typeface="Calibri"/>
              </a:rPr>
              <a:t> Die Rolle der emotionalen Intelligenz beim Aufbau von Resilienz</a:t>
            </a:r>
            <a:endParaRPr b="1">
              <a:latin typeface="Calibri"/>
              <a:ea typeface="Calibri"/>
              <a:cs typeface="Calibri"/>
              <a:sym typeface="Calibri"/>
            </a:endParaRPr>
          </a:p>
          <a:p>
            <a:pPr marL="457200" lvl="0" indent="-304800" algn="l" rtl="0">
              <a:lnSpc>
                <a:spcPct val="100000"/>
              </a:lnSpc>
              <a:spcBef>
                <a:spcPts val="600"/>
              </a:spcBef>
              <a:spcAft>
                <a:spcPts val="0"/>
              </a:spcAft>
              <a:buClr>
                <a:schemeClr val="dk1"/>
              </a:buClr>
              <a:buSzPts val="1200"/>
              <a:buFont typeface="Calibri"/>
              <a:buChar char="➔"/>
            </a:pPr>
            <a:r>
              <a:rPr lang="en-GB">
                <a:latin typeface="Calibri"/>
                <a:ea typeface="Calibri"/>
                <a:cs typeface="Calibri"/>
                <a:sym typeface="Calibri"/>
              </a:rPr>
              <a:t>Warum ist das wichtig?</a:t>
            </a:r>
            <a:endParaRPr>
              <a:latin typeface="Calibri"/>
              <a:ea typeface="Calibri"/>
              <a:cs typeface="Calibri"/>
              <a:sym typeface="Calibri"/>
            </a:endParaRPr>
          </a:p>
          <a:p>
            <a:pPr marL="0" lvl="0" indent="0" algn="l" rtl="0">
              <a:lnSpc>
                <a:spcPct val="100000"/>
              </a:lnSpc>
              <a:spcBef>
                <a:spcPts val="600"/>
              </a:spcBef>
              <a:spcAft>
                <a:spcPts val="0"/>
              </a:spcAft>
              <a:buClr>
                <a:schemeClr val="dk1"/>
              </a:buClr>
              <a:buSzPts val="1100"/>
              <a:buFont typeface="Arial"/>
              <a:buNone/>
            </a:pPr>
            <a:r>
              <a:rPr lang="en-GB">
                <a:latin typeface="Calibri"/>
                <a:ea typeface="Calibri"/>
                <a:cs typeface="Calibri"/>
                <a:sym typeface="Calibri"/>
              </a:rPr>
              <a:t>Emotionale Intelligenz (EI) ist die Fähigkeit, die eigenen Emotionen zu verstehen und zu steuern und gleichzeitig die Emotionen anderer zu erkennen und zu beeinflussen. Sie ist eine wichtige Kompetenz in den darstellenden Künsten, wo Zusammenarbeit, emotionaler Ausdruck und zwischenmenschliche Dynamik im Mittelpunkt der täglichen Arbeit stehen. EI hilft Teams, geerdet, verbunden und anpassungsfähig zu bleiben.</a:t>
            </a:r>
            <a:endParaRPr>
              <a:latin typeface="Calibri"/>
              <a:ea typeface="Calibri"/>
              <a:cs typeface="Calibri"/>
              <a:sym typeface="Calibri"/>
            </a:endParaRPr>
          </a:p>
          <a:p>
            <a:pPr marL="457200" lvl="0" indent="-304800" algn="l" rtl="0">
              <a:lnSpc>
                <a:spcPct val="100000"/>
              </a:lnSpc>
              <a:spcBef>
                <a:spcPts val="600"/>
              </a:spcBef>
              <a:spcAft>
                <a:spcPts val="0"/>
              </a:spcAft>
              <a:buClr>
                <a:schemeClr val="dk1"/>
              </a:buClr>
              <a:buSzPts val="1200"/>
              <a:buFont typeface="Calibri"/>
              <a:buChar char="➔"/>
            </a:pPr>
            <a:r>
              <a:rPr lang="en-GB">
                <a:latin typeface="Calibri"/>
                <a:ea typeface="Calibri"/>
                <a:cs typeface="Calibri"/>
                <a:sym typeface="Calibri"/>
              </a:rPr>
              <a:t>Wie stärken die fünf Komponenten der emotionalen Intelligenz die Resilienz?</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a:latin typeface="Calibri"/>
                <a:ea typeface="Calibri"/>
                <a:cs typeface="Calibri"/>
                <a:sym typeface="Calibri"/>
              </a:rPr>
              <a:t>Jede der fünf Komponenten unterstützt die Resilienz, indem sie Einzelpersonen und Teams dabei hilft, Emotionen zu steuern, motiviert zu bleiben, starke Verbindungen aufzubauen und sich effektiv an Herausforderungen anzupassen.</a:t>
            </a:r>
            <a:endParaRPr>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AutoNum type="arabicPeriod"/>
            </a:pPr>
            <a:r>
              <a:rPr lang="en-GB" b="1">
                <a:latin typeface="Calibri"/>
                <a:ea typeface="Calibri"/>
                <a:cs typeface="Calibri"/>
                <a:sym typeface="Calibri"/>
              </a:rPr>
              <a:t>Selbstbewusstsein</a:t>
            </a:r>
            <a:br>
              <a:rPr lang="en-GB" b="1">
                <a:latin typeface="Calibri"/>
                <a:ea typeface="Calibri"/>
                <a:cs typeface="Calibri"/>
                <a:sym typeface="Calibri"/>
              </a:rPr>
            </a:br>
            <a:r>
              <a:rPr lang="en-GB" i="1">
                <a:latin typeface="Calibri"/>
                <a:ea typeface="Calibri"/>
                <a:cs typeface="Calibri"/>
                <a:sym typeface="Calibri"/>
              </a:rPr>
              <a:t>Was sie bewirkt: </a:t>
            </a:r>
            <a:r>
              <a:rPr lang="en-GB">
                <a:latin typeface="Calibri"/>
                <a:ea typeface="Calibri"/>
                <a:cs typeface="Calibri"/>
                <a:sym typeface="Calibri"/>
              </a:rPr>
              <a:t>Hilft Menschen, ihre Emotionen frühzeitig zu erkennen, damit sie Stress bewältigen können, bevor er sich aufbaut.</a:t>
            </a:r>
            <a:br>
              <a:rPr lang="en-GB">
                <a:latin typeface="Calibri"/>
                <a:ea typeface="Calibri"/>
                <a:cs typeface="Calibri"/>
                <a:sym typeface="Calibri"/>
              </a:rPr>
            </a:br>
            <a:r>
              <a:rPr lang="en-GB" i="1">
                <a:latin typeface="Calibri"/>
                <a:ea typeface="Calibri"/>
                <a:cs typeface="Calibri"/>
                <a:sym typeface="Calibri"/>
              </a:rPr>
              <a:t>Tipp: </a:t>
            </a:r>
            <a:r>
              <a:rPr lang="en-GB">
                <a:latin typeface="Calibri"/>
                <a:ea typeface="Calibri"/>
                <a:cs typeface="Calibri"/>
                <a:sym typeface="Calibri"/>
              </a:rPr>
              <a:t>Verwenden Sie kurze Selbstüberprüfungsübungen, um den Teilnehmern zu helfen, ihre Gefühle in Echtzeit zu erkennen.</a:t>
            </a:r>
            <a:br>
              <a:rPr lang="en-GB">
                <a:latin typeface="Calibri"/>
                <a:ea typeface="Calibri"/>
                <a:cs typeface="Calibri"/>
                <a:sym typeface="Calibri"/>
              </a:rPr>
            </a:b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AutoNum type="arabicPeriod"/>
            </a:pPr>
            <a:r>
              <a:rPr lang="en-GB" b="1">
                <a:latin typeface="Calibri"/>
                <a:ea typeface="Calibri"/>
                <a:cs typeface="Calibri"/>
                <a:sym typeface="Calibri"/>
              </a:rPr>
              <a:t>Selbstregulierung</a:t>
            </a:r>
            <a:br>
              <a:rPr lang="en-GB" b="1">
                <a:latin typeface="Calibri"/>
                <a:ea typeface="Calibri"/>
                <a:cs typeface="Calibri"/>
                <a:sym typeface="Calibri"/>
              </a:rPr>
            </a:br>
            <a:r>
              <a:rPr lang="en-GB" i="1">
                <a:latin typeface="Calibri"/>
                <a:ea typeface="Calibri"/>
                <a:cs typeface="Calibri"/>
                <a:sym typeface="Calibri"/>
              </a:rPr>
              <a:t>Wirkung: </a:t>
            </a:r>
            <a:r>
              <a:rPr lang="en-GB">
                <a:latin typeface="Calibri"/>
                <a:ea typeface="Calibri"/>
                <a:cs typeface="Calibri"/>
                <a:sym typeface="Calibri"/>
              </a:rPr>
              <a:t>Hilft Einzelpersonen, unter Druck ruhig und konzentriert zu bleiben und impulsive Reaktionen zu vermeiden.</a:t>
            </a:r>
            <a:br>
              <a:rPr lang="en-GB">
                <a:latin typeface="Calibri"/>
                <a:ea typeface="Calibri"/>
                <a:cs typeface="Calibri"/>
                <a:sym typeface="Calibri"/>
              </a:rPr>
            </a:br>
            <a:r>
              <a:rPr lang="en-GB" i="1">
                <a:latin typeface="Calibri"/>
                <a:ea typeface="Calibri"/>
                <a:cs typeface="Calibri"/>
                <a:sym typeface="Calibri"/>
              </a:rPr>
              <a:t>Tipp: </a:t>
            </a:r>
            <a:r>
              <a:rPr lang="en-GB">
                <a:latin typeface="Calibri"/>
                <a:ea typeface="Calibri"/>
                <a:cs typeface="Calibri"/>
                <a:sym typeface="Calibri"/>
              </a:rPr>
              <a:t>Üben Sie Atem- oder Pausentechniken, um emotionale Reaktionen in stressigen Momenten zu bewältigen.</a:t>
            </a:r>
            <a:br>
              <a:rPr lang="en-GB">
                <a:latin typeface="Calibri"/>
                <a:ea typeface="Calibri"/>
                <a:cs typeface="Calibri"/>
                <a:sym typeface="Calibri"/>
              </a:rPr>
            </a:b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AutoNum type="arabicPeriod"/>
            </a:pPr>
            <a:r>
              <a:rPr lang="en-GB" b="1">
                <a:latin typeface="Calibri"/>
                <a:ea typeface="Calibri"/>
                <a:cs typeface="Calibri"/>
                <a:sym typeface="Calibri"/>
              </a:rPr>
              <a:t>Motivation:</a:t>
            </a:r>
            <a:br>
              <a:rPr lang="en-GB" b="1">
                <a:latin typeface="Calibri"/>
                <a:ea typeface="Calibri"/>
                <a:cs typeface="Calibri"/>
                <a:sym typeface="Calibri"/>
              </a:rPr>
            </a:br>
            <a:r>
              <a:rPr lang="en-GB" i="1">
                <a:latin typeface="Calibri"/>
                <a:ea typeface="Calibri"/>
                <a:cs typeface="Calibri"/>
                <a:sym typeface="Calibri"/>
              </a:rPr>
              <a:t>Wirkung: </a:t>
            </a:r>
            <a:r>
              <a:rPr lang="en-GB">
                <a:latin typeface="Calibri"/>
                <a:ea typeface="Calibri"/>
                <a:cs typeface="Calibri"/>
                <a:sym typeface="Calibri"/>
              </a:rPr>
              <a:t>Fördert die Ausdauer und hilft Menschen, trotz Rückschlägen engagiert und motiviert zu bleiben.</a:t>
            </a:r>
            <a:br>
              <a:rPr lang="en-GB">
                <a:latin typeface="Calibri"/>
                <a:ea typeface="Calibri"/>
                <a:cs typeface="Calibri"/>
                <a:sym typeface="Calibri"/>
              </a:rPr>
            </a:br>
            <a:r>
              <a:rPr lang="en-GB" i="1">
                <a:latin typeface="Calibri"/>
                <a:ea typeface="Calibri"/>
                <a:cs typeface="Calibri"/>
                <a:sym typeface="Calibri"/>
              </a:rPr>
              <a:t>Tipp: </a:t>
            </a:r>
            <a:r>
              <a:rPr lang="en-GB">
                <a:latin typeface="Calibri"/>
                <a:ea typeface="Calibri"/>
                <a:cs typeface="Calibri"/>
                <a:sym typeface="Calibri"/>
              </a:rPr>
              <a:t>Ermutigen Sie dazu, persönliche Ziele und Leidenschaften zu teilen, um die intrinsische Motivation zu stärken.</a:t>
            </a:r>
            <a:br>
              <a:rPr lang="en-GB">
                <a:latin typeface="Calibri"/>
                <a:ea typeface="Calibri"/>
                <a:cs typeface="Calibri"/>
                <a:sym typeface="Calibri"/>
              </a:rPr>
            </a:br>
            <a:br>
              <a:rPr lang="en-GB">
                <a:latin typeface="Calibri"/>
                <a:ea typeface="Calibri"/>
                <a:cs typeface="Calibri"/>
                <a:sym typeface="Calibri"/>
              </a:rPr>
            </a:br>
            <a:r>
              <a:rPr lang="en-GB">
                <a:latin typeface="Calibri"/>
                <a:ea typeface="Calibri"/>
                <a:cs typeface="Calibri"/>
                <a:sym typeface="Calibri"/>
              </a:rPr>
              <a:t>4. </a:t>
            </a:r>
            <a:r>
              <a:rPr lang="en-GB" b="1">
                <a:latin typeface="Calibri"/>
                <a:ea typeface="Calibri"/>
                <a:cs typeface="Calibri"/>
                <a:sym typeface="Calibri"/>
              </a:rPr>
              <a:t>Empathie:</a:t>
            </a:r>
            <a:br>
              <a:rPr lang="en-GB" b="1">
                <a:latin typeface="Calibri"/>
                <a:ea typeface="Calibri"/>
                <a:cs typeface="Calibri"/>
                <a:sym typeface="Calibri"/>
              </a:rPr>
            </a:br>
            <a:r>
              <a:rPr lang="en-GB" i="1">
                <a:latin typeface="Calibri"/>
                <a:ea typeface="Calibri"/>
                <a:cs typeface="Calibri"/>
                <a:sym typeface="Calibri"/>
              </a:rPr>
              <a:t>Wirkung: </a:t>
            </a:r>
            <a:r>
              <a:rPr lang="en-GB">
                <a:latin typeface="Calibri"/>
                <a:ea typeface="Calibri"/>
                <a:cs typeface="Calibri"/>
                <a:sym typeface="Calibri"/>
              </a:rPr>
              <a:t>Fördert Verständnis und Unterstützung, sodass sich das Team sicher und verbunden fühlt.</a:t>
            </a:r>
            <a:br>
              <a:rPr lang="en-GB">
                <a:latin typeface="Calibri"/>
                <a:ea typeface="Calibri"/>
                <a:cs typeface="Calibri"/>
                <a:sym typeface="Calibri"/>
              </a:rPr>
            </a:br>
            <a:r>
              <a:rPr lang="en-GB" i="1">
                <a:latin typeface="Calibri"/>
                <a:ea typeface="Calibri"/>
                <a:cs typeface="Calibri"/>
                <a:sym typeface="Calibri"/>
              </a:rPr>
              <a:t>Tipp: </a:t>
            </a:r>
            <a:r>
              <a:rPr lang="en-GB">
                <a:latin typeface="Calibri"/>
                <a:ea typeface="Calibri"/>
                <a:cs typeface="Calibri"/>
                <a:sym typeface="Calibri"/>
              </a:rPr>
              <a:t>Nutzen Sie Rollenspiele oder Geschichten, um zu üben, Situationen aus der Perspektive anderer zu betrachten.</a:t>
            </a:r>
            <a:br>
              <a:rPr lang="en-GB">
                <a:latin typeface="Calibri"/>
                <a:ea typeface="Calibri"/>
                <a:cs typeface="Calibri"/>
                <a:sym typeface="Calibri"/>
              </a:rPr>
            </a:b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b="1">
                <a:latin typeface="Calibri"/>
                <a:ea typeface="Calibri"/>
                <a:cs typeface="Calibri"/>
                <a:sym typeface="Calibri"/>
              </a:rPr>
              <a:t>5. Soziale Kompetenzen:</a:t>
            </a:r>
            <a:br>
              <a:rPr lang="en-GB" b="1">
                <a:latin typeface="Calibri"/>
                <a:ea typeface="Calibri"/>
                <a:cs typeface="Calibri"/>
                <a:sym typeface="Calibri"/>
              </a:rPr>
            </a:br>
            <a:r>
              <a:rPr lang="en-GB" i="1">
                <a:latin typeface="Calibri"/>
                <a:ea typeface="Calibri"/>
                <a:cs typeface="Calibri"/>
                <a:sym typeface="Calibri"/>
              </a:rPr>
              <a:t>Wirkung: </a:t>
            </a:r>
            <a:r>
              <a:rPr lang="en-GB">
                <a:latin typeface="Calibri"/>
                <a:ea typeface="Calibri"/>
                <a:cs typeface="Calibri"/>
                <a:sym typeface="Calibri"/>
              </a:rPr>
              <a:t>Verbessert die Teamarbeit, Kommunikation und Konfliktlösung und sorgt so für stärkere, anpassungsfähigere Teams.</a:t>
            </a:r>
            <a:br>
              <a:rPr lang="en-GB">
                <a:latin typeface="Calibri"/>
                <a:ea typeface="Calibri"/>
                <a:cs typeface="Calibri"/>
                <a:sym typeface="Calibri"/>
              </a:rPr>
            </a:br>
            <a:r>
              <a:rPr lang="en-GB" i="1">
                <a:latin typeface="Calibri"/>
                <a:ea typeface="Calibri"/>
                <a:cs typeface="Calibri"/>
                <a:sym typeface="Calibri"/>
              </a:rPr>
              <a:t>Tipp: </a:t>
            </a:r>
            <a:r>
              <a:rPr lang="en-GB">
                <a:latin typeface="Calibri"/>
                <a:ea typeface="Calibri"/>
                <a:cs typeface="Calibri"/>
                <a:sym typeface="Calibri"/>
              </a:rPr>
              <a:t>Fördern Sie Gruppenaktivitäten, die Zusammenarbeit und konstruktives Feedback erfordern.</a:t>
            </a:r>
            <a:br>
              <a:rPr lang="en-GB">
                <a:latin typeface="Calibri"/>
                <a:ea typeface="Calibri"/>
                <a:cs typeface="Calibri"/>
                <a:sym typeface="Calibri"/>
              </a:rPr>
            </a:b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b="1">
                <a:latin typeface="Calibri"/>
                <a:ea typeface="Calibri"/>
                <a:cs typeface="Calibri"/>
                <a:sym typeface="Calibri"/>
              </a:rPr>
              <a:t>ÜBUNG: </a:t>
            </a:r>
            <a:endParaRPr b="1">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i="0" u="none" strike="noStrike" cap="none">
                <a:latin typeface="Calibri"/>
                <a:ea typeface="Calibri"/>
                <a:cs typeface="Calibri"/>
                <a:sym typeface="Calibri"/>
              </a:rPr>
              <a:t>Szenariobasierte Übung </a:t>
            </a:r>
            <a:r>
              <a:rPr lang="en-GB" b="1">
                <a:latin typeface="Calibri"/>
                <a:ea typeface="Calibri"/>
                <a:cs typeface="Calibri"/>
                <a:sym typeface="Calibri"/>
              </a:rPr>
              <a:t>– </a:t>
            </a:r>
            <a:r>
              <a:rPr lang="en-GB" b="1" i="0" u="none" strike="noStrike" cap="none">
                <a:latin typeface="Calibri"/>
                <a:ea typeface="Calibri"/>
                <a:cs typeface="Calibri"/>
                <a:sym typeface="Calibri"/>
              </a:rPr>
              <a:t>Anwendung emotionaler Intelligenz (EI) zum Aufbau von Resilienz</a:t>
            </a:r>
            <a:endParaRPr b="1" i="0" u="none" strike="noStrike" cap="none">
              <a:latin typeface="Calibri"/>
              <a:ea typeface="Calibri"/>
              <a:cs typeface="Calibri"/>
              <a:sym typeface="Calibri"/>
            </a:endParaRPr>
          </a:p>
          <a:p>
            <a:pPr marL="457200" lvl="0" indent="-228600" algn="l" rtl="0">
              <a:spcBef>
                <a:spcPts val="0"/>
              </a:spcBef>
              <a:spcAft>
                <a:spcPts val="0"/>
              </a:spcAft>
              <a:buClr>
                <a:schemeClr val="dk1"/>
              </a:buClr>
              <a:buSzPts val="1400"/>
              <a:buFont typeface="Arial"/>
              <a:buNone/>
            </a:pPr>
            <a:r>
              <a:rPr lang="en-GB">
                <a:latin typeface="Calibri"/>
                <a:ea typeface="Calibri"/>
                <a:cs typeface="Calibri"/>
                <a:sym typeface="Calibri"/>
              </a:rPr>
              <a:t>Bitten Sie die Lernenden, zu identifizieren, welche der fünf EI-Komponenten sie in dem folgenden Szenario (unten) anwenden würden, und über die Auswirkungen nachzudenken. Sie können gerne die Hinweise zur Reflexion als Unterstützung verwenden. </a:t>
            </a: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b="1" i="0" u="none" strike="noStrike" cap="none">
                <a:latin typeface="Calibri"/>
                <a:ea typeface="Calibri"/>
                <a:cs typeface="Calibri"/>
                <a:sym typeface="Calibri"/>
              </a:rPr>
              <a:t>Szenario </a:t>
            </a:r>
            <a:r>
              <a:rPr lang="en-GB" i="0" u="none" strike="noStrike" cap="none">
                <a:latin typeface="Calibri"/>
                <a:ea typeface="Calibri"/>
                <a:cs typeface="Calibri"/>
                <a:sym typeface="Calibri"/>
              </a:rPr>
              <a:t>Während einer Probe wird ein Darsteller nach kritischem Feedback sichtlich frustriert und unmotiviert. Die Spannung in der Gruppe steigt. Wie reagieren Sie als Trainer mit emotionaler Intelligenz, um das Vertrauen und die Motivation wiederherzustellen?</a:t>
            </a: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b="1">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b="1" i="0" u="none" strike="noStrike" cap="none">
                <a:latin typeface="Calibri"/>
                <a:ea typeface="Calibri"/>
                <a:cs typeface="Calibri"/>
                <a:sym typeface="Calibri"/>
              </a:rPr>
              <a:t>Anregungen zur Reflexion</a:t>
            </a:r>
            <a:endParaRPr>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b="1" i="0" u="none" strike="noStrike" cap="none">
                <a:latin typeface="Calibri"/>
                <a:ea typeface="Calibri"/>
                <a:cs typeface="Calibri"/>
                <a:sym typeface="Calibri"/>
              </a:rPr>
              <a:t>Identifizieren Sie </a:t>
            </a:r>
            <a:r>
              <a:rPr lang="en-GB" i="0" u="none" strike="noStrike" cap="none">
                <a:latin typeface="Calibri"/>
                <a:ea typeface="Calibri"/>
                <a:cs typeface="Calibri"/>
                <a:sym typeface="Calibri"/>
              </a:rPr>
              <a:t>die wichtigsten Komponenten der emotionalen Intelligenz</a:t>
            </a:r>
            <a:r>
              <a:rPr lang="en-GB">
                <a:latin typeface="Calibri"/>
                <a:ea typeface="Calibri"/>
                <a:cs typeface="Calibri"/>
                <a:sym typeface="Calibri"/>
              </a:rPr>
              <a:t>.</a:t>
            </a:r>
            <a:endParaRPr>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b="1" i="0" u="none" strike="noStrike" cap="none">
                <a:latin typeface="Calibri"/>
                <a:ea typeface="Calibri"/>
                <a:cs typeface="Calibri"/>
                <a:sym typeface="Calibri"/>
              </a:rPr>
              <a:t>Beschreiben Sie </a:t>
            </a:r>
            <a:r>
              <a:rPr lang="en-GB" i="0" u="none" strike="noStrike" cap="none">
                <a:latin typeface="Calibri"/>
                <a:ea typeface="Calibri"/>
                <a:cs typeface="Calibri"/>
                <a:sym typeface="Calibri"/>
              </a:rPr>
              <a:t>Ihre Reaktion: Handlungen, Worte und Herangehensweise sowohl gegenüber der einzelnen Person als auch gegenüber der Gruppe.</a:t>
            </a:r>
            <a:endParaRPr>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b="1" i="0" u="none" strike="noStrike" cap="none">
                <a:latin typeface="Calibri"/>
                <a:ea typeface="Calibri"/>
                <a:cs typeface="Calibri"/>
                <a:sym typeface="Calibri"/>
              </a:rPr>
              <a:t>Reflexionsfragen</a:t>
            </a:r>
            <a:br>
              <a:rPr lang="en-GB" i="0" u="none" strike="noStrike" cap="none">
                <a:latin typeface="Calibri"/>
                <a:ea typeface="Calibri"/>
                <a:cs typeface="Calibri"/>
                <a:sym typeface="Calibri"/>
              </a:rPr>
            </a:br>
            <a:r>
              <a:rPr lang="en-GB" i="0" u="none" strike="noStrike" cap="none">
                <a:latin typeface="Calibri"/>
                <a:ea typeface="Calibri"/>
                <a:cs typeface="Calibri"/>
                <a:sym typeface="Calibri"/>
              </a:rPr>
              <a:t>– Wie haben Emotionsregulation oder Empathie das Ergebnis beeinflusst?</a:t>
            </a:r>
            <a:br>
              <a:rPr lang="en-GB" i="0" u="none" strike="noStrike" cap="none">
                <a:latin typeface="Calibri"/>
                <a:ea typeface="Calibri"/>
                <a:cs typeface="Calibri"/>
                <a:sym typeface="Calibri"/>
              </a:rPr>
            </a:br>
            <a:r>
              <a:rPr lang="en-GB" i="0" u="none" strike="noStrike" cap="none">
                <a:latin typeface="Calibri"/>
                <a:ea typeface="Calibri"/>
                <a:cs typeface="Calibri"/>
                <a:sym typeface="Calibri"/>
              </a:rPr>
              <a:t>– Wie prägt Ihr eigenes emotionales Bewusstsein Ihren Moderationsstil?</a:t>
            </a:r>
            <a:br>
              <a:rPr lang="en-GB" i="0" u="none" strike="noStrike" cap="none">
                <a:latin typeface="Calibri"/>
                <a:ea typeface="Calibri"/>
                <a:cs typeface="Calibri"/>
                <a:sym typeface="Calibri"/>
              </a:rPr>
            </a:br>
            <a:r>
              <a:rPr lang="en-GB" i="0" u="none" strike="noStrike" cap="none">
                <a:latin typeface="Calibri"/>
                <a:ea typeface="Calibri"/>
                <a:cs typeface="Calibri"/>
                <a:sym typeface="Calibri"/>
              </a:rPr>
              <a:t>– Welche Strategien könnten Ihnen helfen, unter Druck gelassen zu bleiben?</a:t>
            </a: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a:latin typeface="Calibri"/>
              <a:ea typeface="Calibri"/>
              <a:cs typeface="Calibri"/>
              <a:sym typeface="Calibri"/>
            </a:endParaRPr>
          </a:p>
        </p:txBody>
      </p:sp>
      <p:sp>
        <p:nvSpPr>
          <p:cNvPr id="263" name="Google Shape;263;g34519fc2d75_0_4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sz="1100">
              <a:latin typeface="Calibri"/>
              <a:ea typeface="Calibri"/>
              <a:cs typeface="Calibri"/>
              <a:sym typeface="Calibri"/>
            </a:endParaRPr>
          </a:p>
        </p:txBody>
      </p:sp>
      <p:sp>
        <p:nvSpPr>
          <p:cNvPr id="273" name="Google Shape;273;p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F9593-F605-2A0A-9878-6ACC571F96D2}"/>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DF2F8E2D-E938-CCC3-E7FB-3F874F0F1CD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389BFCA0-5559-1018-E708-24E9E3439595}"/>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Die wichtigsten Säulen von Lektion 2 sind: </a:t>
            </a:r>
          </a:p>
          <a:p>
            <a:endParaRPr lang="en-US" sz="1100" dirty="0">
              <a:latin typeface="Calibri" panose="020F0502020204030204" pitchFamily="34" charset="0"/>
              <a:ea typeface="Calibri" panose="020F0502020204030204" pitchFamily="34" charset="0"/>
              <a:cs typeface="Calibri" panose="020F0502020204030204" pitchFamily="34" charset="0"/>
            </a:endParaRPr>
          </a:p>
          <a:p>
            <a:pPr marL="17145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Vorbereitung des Trainers – Leitung des Raums: Umgang mit Gruppendynamik und Ausbalancieren von Rollen </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lvl="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Kommunikation und Zusammenarbeit in Teams </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lvl="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Problemlösung und Konfliktmanagement: Toolbox mit szenariobasierten Übungen </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lvl="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Verhandlung und Veränderungsmanagement: Grundlagen und Moderationsstrategien </a:t>
            </a:r>
            <a:endParaRPr lang="el-GR" dirty="0"/>
          </a:p>
        </p:txBody>
      </p:sp>
      <p:sp>
        <p:nvSpPr>
          <p:cNvPr id="4" name="Θέση αριθμού διαφάνειας 3">
            <a:extLst>
              <a:ext uri="{FF2B5EF4-FFF2-40B4-BE49-F238E27FC236}">
                <a16:creationId xmlns:a16="http://schemas.microsoft.com/office/drawing/2014/main" id="{4A24930F-18FF-7996-AAEA-5E36CADE60AF}"/>
              </a:ext>
            </a:extLst>
          </p:cNvPr>
          <p:cNvSpPr>
            <a:spLocks noGrp="1"/>
          </p:cNvSpPr>
          <p:nvPr>
            <p:ph type="sldNum" sz="quarter" idx="5"/>
          </p:nvPr>
        </p:nvSpPr>
        <p:spPr/>
        <p:txBody>
          <a:bodyPr/>
          <a:lstStyle/>
          <a:p>
            <a:fld id="{D274D5D8-74C3-4A38-835E-EC8AAD529D29}" type="slidenum">
              <a:rPr lang="el-GR" smtClean="0"/>
              <a:t>18</a:t>
            </a:fld>
            <a:endParaRPr lang="el-GR"/>
          </a:p>
        </p:txBody>
      </p:sp>
    </p:spTree>
    <p:extLst>
      <p:ext uri="{BB962C8B-B14F-4D97-AF65-F5344CB8AC3E}">
        <p14:creationId xmlns:p14="http://schemas.microsoft.com/office/powerpoint/2010/main" val="8723985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0" name="Google Shape;280;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In der darstellenden Kunst umfasst die Zusammenarbeit die Zusammenarbeit mit Künstlern, Technikern, Produzenten und Pädagogen. Diese Rollen bringen unterschiedliche Erfahrungen und Karrierewege in das Team ein. Diese Vielfalt trägt zur Arbeit bei, kann aber auch zu Missverständnissen führen, wenn kein gemeinsames Verständnis vorhanden ist. Daher sind gegenseitiger Respekt, klare Kommunikation und eine gemeinsame Basis für eine effektive Teamarbeit unerlässlich.</a:t>
            </a:r>
            <a:endParaRPr sz="1100">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Um dies zu unterstützen, ist es hilfreich, folgende Fragen zu stellen:</a:t>
            </a:r>
            <a:endParaRPr sz="1100">
              <a:latin typeface="Calibri"/>
              <a:ea typeface="Calibri"/>
              <a:cs typeface="Calibri"/>
              <a:sym typeface="Calibri"/>
            </a:endParaRPr>
          </a:p>
          <a:p>
            <a:pPr marL="457200" lvl="0" indent="-298450" algn="l" rtl="0">
              <a:lnSpc>
                <a:spcPct val="100000"/>
              </a:lnSpc>
              <a:spcBef>
                <a:spcPts val="1200"/>
              </a:spcBef>
              <a:spcAft>
                <a:spcPts val="0"/>
              </a:spcAft>
              <a:buClr>
                <a:schemeClr val="dk1"/>
              </a:buClr>
              <a:buSzPts val="1100"/>
              <a:buFont typeface="Calibri"/>
              <a:buChar char="●"/>
            </a:pPr>
            <a:r>
              <a:rPr lang="en-GB" sz="1100">
                <a:latin typeface="Calibri"/>
                <a:ea typeface="Calibri"/>
                <a:cs typeface="Calibri"/>
                <a:sym typeface="Calibri"/>
              </a:rPr>
              <a:t>Wie verbinden wir kreative Ideen mit technischem Know-how?</a:t>
            </a:r>
            <a:endParaRPr sz="1100">
              <a:latin typeface="Calibri"/>
              <a:ea typeface="Calibri"/>
              <a:cs typeface="Calibri"/>
              <a:sym typeface="Calibri"/>
            </a:endParaRPr>
          </a:p>
          <a:p>
            <a:pPr marL="457200" lvl="0" indent="-298450" algn="l" rtl="0">
              <a:lnSpc>
                <a:spcPct val="100000"/>
              </a:lnSpc>
              <a:spcBef>
                <a:spcPts val="0"/>
              </a:spcBef>
              <a:spcAft>
                <a:spcPts val="0"/>
              </a:spcAft>
              <a:buClr>
                <a:schemeClr val="dk1"/>
              </a:buClr>
              <a:buSzPts val="1100"/>
              <a:buFont typeface="Calibri"/>
              <a:buChar char="●"/>
            </a:pPr>
            <a:r>
              <a:rPr lang="en-GB" sz="1100">
                <a:latin typeface="Calibri"/>
                <a:ea typeface="Calibri"/>
                <a:cs typeface="Calibri"/>
                <a:sym typeface="Calibri"/>
              </a:rPr>
              <a:t>Wie erkennen und schätzen wir die unterschiedlichen Stärken, die jeder Einzelne mitbringt?</a:t>
            </a:r>
            <a:endParaRPr sz="1100">
              <a:latin typeface="Calibri"/>
              <a:ea typeface="Calibri"/>
              <a:cs typeface="Calibri"/>
              <a:sym typeface="Calibri"/>
            </a:endParaRPr>
          </a:p>
          <a:p>
            <a:pPr marL="457200" lvl="0" indent="-298450" algn="l" rtl="0">
              <a:lnSpc>
                <a:spcPct val="100000"/>
              </a:lnSpc>
              <a:spcBef>
                <a:spcPts val="0"/>
              </a:spcBef>
              <a:spcAft>
                <a:spcPts val="0"/>
              </a:spcAft>
              <a:buClr>
                <a:schemeClr val="dk1"/>
              </a:buClr>
              <a:buSzPts val="1100"/>
              <a:buFont typeface="Calibri"/>
              <a:buChar char="●"/>
            </a:pPr>
            <a:r>
              <a:rPr lang="en-GB" sz="1100">
                <a:latin typeface="Calibri"/>
                <a:ea typeface="Calibri"/>
                <a:cs typeface="Calibri"/>
                <a:sym typeface="Calibri"/>
              </a:rPr>
              <a:t>Wie können wir besser verstehen, wofür andere verantwortlich sind – und wie sich das auf das Gesamtbild auswirkt?</a:t>
            </a:r>
            <a:endParaRPr sz="1100">
              <a:latin typeface="Calibri"/>
              <a:ea typeface="Calibri"/>
              <a:cs typeface="Calibri"/>
              <a:sym typeface="Calibri"/>
            </a:endParaRPr>
          </a:p>
          <a:p>
            <a:pPr marL="457200" lvl="0" indent="-292100" algn="l" rtl="0">
              <a:lnSpc>
                <a:spcPct val="100000"/>
              </a:lnSpc>
              <a:spcBef>
                <a:spcPts val="0"/>
              </a:spcBef>
              <a:spcAft>
                <a:spcPts val="0"/>
              </a:spcAft>
              <a:buClr>
                <a:schemeClr val="dk1"/>
              </a:buClr>
              <a:buSzPts val="1000"/>
              <a:buFont typeface="Calibri"/>
              <a:buChar char="●"/>
            </a:pPr>
            <a:r>
              <a:rPr lang="en-GB" sz="1100">
                <a:latin typeface="Calibri"/>
                <a:ea typeface="Calibri"/>
                <a:cs typeface="Calibri"/>
                <a:sym typeface="Calibri"/>
              </a:rPr>
              <a:t>Können wir eine gemeinsame Sprache entwickeln, die uns hilft, reibungsloser und respektvoller zusammenzuarbeiten?</a:t>
            </a:r>
            <a:br>
              <a:rPr lang="en-GB" sz="1000">
                <a:latin typeface="Calibri"/>
                <a:ea typeface="Calibri"/>
                <a:cs typeface="Calibri"/>
                <a:sym typeface="Calibri"/>
              </a:rPr>
            </a:br>
            <a:endParaRPr sz="1000">
              <a:latin typeface="Calibri"/>
              <a:ea typeface="Calibri"/>
              <a:cs typeface="Calibri"/>
              <a:sym typeface="Calibri"/>
            </a:endParaRPr>
          </a:p>
          <a:p>
            <a:pPr marL="457200" lvl="0" indent="-304800" algn="l" rtl="0">
              <a:spcBef>
                <a:spcPts val="0"/>
              </a:spcBef>
              <a:spcAft>
                <a:spcPts val="0"/>
              </a:spcAft>
              <a:buClr>
                <a:schemeClr val="dk1"/>
              </a:buClr>
              <a:buSzPts val="1200"/>
              <a:buFont typeface="Calibri"/>
              <a:buChar char="➔"/>
            </a:pPr>
            <a:r>
              <a:rPr lang="en-GB" sz="1100">
                <a:latin typeface="Calibri"/>
                <a:ea typeface="Calibri"/>
                <a:cs typeface="Calibri"/>
                <a:sym typeface="Calibri"/>
              </a:rPr>
              <a:t>Rollenverteilung bei der Zusammenarbeit und gemeinsames Vokabular</a:t>
            </a:r>
            <a:endParaRPr>
              <a:latin typeface="Calibri"/>
              <a:ea typeface="Calibri"/>
              <a:cs typeface="Calibri"/>
              <a:sym typeface="Calibri"/>
            </a:endParaRPr>
          </a:p>
          <a:p>
            <a:pPr marL="0" lvl="0" indent="0" algn="l" rtl="0">
              <a:lnSpc>
                <a:spcPct val="100000"/>
              </a:lnSpc>
              <a:spcBef>
                <a:spcPts val="0"/>
              </a:spcBef>
              <a:spcAft>
                <a:spcPts val="0"/>
              </a:spcAft>
              <a:buClr>
                <a:schemeClr val="dk1"/>
              </a:buClr>
              <a:buSzPts val="1100"/>
              <a:buFont typeface="Arial"/>
              <a:buNone/>
            </a:pPr>
            <a:endParaRPr sz="1100">
              <a:solidFill>
                <a:srgbClr val="569838"/>
              </a:solidFill>
              <a:latin typeface="Calibri"/>
              <a:ea typeface="Calibri"/>
              <a:cs typeface="Calibri"/>
              <a:sym typeface="Calibri"/>
            </a:endParaRPr>
          </a:p>
          <a:p>
            <a:pPr marL="0" lvl="0" indent="0" algn="just" rtl="0">
              <a:lnSpc>
                <a:spcPct val="100000"/>
              </a:lnSpc>
              <a:spcBef>
                <a:spcPts val="0"/>
              </a:spcBef>
              <a:spcAft>
                <a:spcPts val="0"/>
              </a:spcAft>
              <a:buClr>
                <a:schemeClr val="dk1"/>
              </a:buClr>
              <a:buSzPts val="1100"/>
              <a:buFont typeface="Arial"/>
              <a:buNone/>
            </a:pPr>
            <a:r>
              <a:rPr lang="en-GB" sz="1100">
                <a:latin typeface="Calibri"/>
                <a:ea typeface="Calibri"/>
                <a:cs typeface="Calibri"/>
                <a:sym typeface="Calibri"/>
              </a:rPr>
              <a:t>Die Zusammenarbeit zwischen künstlerischen und technischen Teams ist von grundlegender Bedeutung, um sicherzustellen, dass kreative Visionen greifbare Realität werden. Dies erfordert ein klares Rollenverständnis, eine starke Kommunikation und eine gemeinsame Sprache.</a:t>
            </a:r>
            <a:endParaRPr sz="1100">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b="1">
                <a:latin typeface="Calibri"/>
                <a:ea typeface="Calibri"/>
                <a:cs typeface="Calibri"/>
                <a:sym typeface="Calibri"/>
              </a:rPr>
              <a:t>Rollen der Zusammenarbeit</a:t>
            </a:r>
            <a:endParaRPr sz="1100" b="1">
              <a:latin typeface="Calibri"/>
              <a:ea typeface="Calibri"/>
              <a:cs typeface="Calibri"/>
              <a:sym typeface="Calibri"/>
            </a:endParaRPr>
          </a:p>
          <a:p>
            <a:pPr marL="457200" lvl="0" indent="-298450" algn="l" rtl="0">
              <a:lnSpc>
                <a:spcPct val="100000"/>
              </a:lnSpc>
              <a:spcBef>
                <a:spcPts val="1200"/>
              </a:spcBef>
              <a:spcAft>
                <a:spcPts val="0"/>
              </a:spcAft>
              <a:buClr>
                <a:schemeClr val="dk1"/>
              </a:buClr>
              <a:buSzPts val="1100"/>
              <a:buFont typeface="Calibri"/>
              <a:buChar char="●"/>
            </a:pPr>
            <a:r>
              <a:rPr lang="en-GB" sz="1100" b="1">
                <a:latin typeface="Calibri"/>
                <a:ea typeface="Calibri"/>
                <a:cs typeface="Calibri"/>
                <a:sym typeface="Calibri"/>
              </a:rPr>
              <a:t>Künstlerisches Team</a:t>
            </a:r>
            <a:r>
              <a:rPr lang="en-GB" sz="1100">
                <a:latin typeface="Calibri"/>
                <a:ea typeface="Calibri"/>
                <a:cs typeface="Calibri"/>
                <a:sym typeface="Calibri"/>
              </a:rPr>
              <a:t>: Visionäre, die die Erzählung, die visuellen Elemente und die emotionale Landschaft gestalten (z. B. künstlerischer Leiter, Bühnenbildner). Sie konzentrieren sich auf </a:t>
            </a:r>
            <a:r>
              <a:rPr lang="en-GB" sz="1100" i="1">
                <a:latin typeface="Calibri"/>
                <a:ea typeface="Calibri"/>
                <a:cs typeface="Calibri"/>
                <a:sym typeface="Calibri"/>
              </a:rPr>
              <a:t>das Was </a:t>
            </a:r>
            <a:r>
              <a:rPr lang="en-GB" sz="1100">
                <a:latin typeface="Calibri"/>
                <a:ea typeface="Calibri"/>
                <a:cs typeface="Calibri"/>
                <a:sym typeface="Calibri"/>
              </a:rPr>
              <a:t>und </a:t>
            </a:r>
            <a:r>
              <a:rPr lang="en-GB" sz="1100" i="1">
                <a:latin typeface="Calibri"/>
                <a:ea typeface="Calibri"/>
                <a:cs typeface="Calibri"/>
                <a:sym typeface="Calibri"/>
              </a:rPr>
              <a:t>Warum</a:t>
            </a:r>
            <a:r>
              <a:rPr lang="en-GB" sz="1100">
                <a:latin typeface="Calibri"/>
                <a:ea typeface="Calibri"/>
                <a:cs typeface="Calibri"/>
                <a:sym typeface="Calibri"/>
              </a:rPr>
              <a:t>.</a:t>
            </a:r>
            <a:endParaRPr sz="1100">
              <a:latin typeface="Calibri"/>
              <a:ea typeface="Calibri"/>
              <a:cs typeface="Calibri"/>
              <a:sym typeface="Calibri"/>
            </a:endParaRPr>
          </a:p>
          <a:p>
            <a:pPr marL="457200" lvl="0" indent="-298450" algn="l" rtl="0">
              <a:lnSpc>
                <a:spcPct val="100000"/>
              </a:lnSpc>
              <a:spcBef>
                <a:spcPts val="0"/>
              </a:spcBef>
              <a:spcAft>
                <a:spcPts val="0"/>
              </a:spcAft>
              <a:buClr>
                <a:schemeClr val="dk1"/>
              </a:buClr>
              <a:buSzPts val="1100"/>
              <a:buFont typeface="Calibri"/>
              <a:buChar char="●"/>
            </a:pPr>
            <a:r>
              <a:rPr lang="en-GB" sz="1100" b="1">
                <a:latin typeface="Calibri"/>
                <a:ea typeface="Calibri"/>
                <a:cs typeface="Calibri"/>
                <a:sym typeface="Calibri"/>
              </a:rPr>
              <a:t>Technisches Team</a:t>
            </a:r>
            <a:r>
              <a:rPr lang="en-GB" sz="1100">
                <a:latin typeface="Calibri"/>
                <a:ea typeface="Calibri"/>
                <a:cs typeface="Calibri"/>
                <a:sym typeface="Calibri"/>
              </a:rPr>
              <a:t>: Setzt künstlerische Visionen in die operative Realität um (z. B. Produktionsleiter, Bühnenmanager, Techniker (Bühnen-Techniker, Facility Manager)). Sie konzentrieren sich auf </a:t>
            </a:r>
            <a:r>
              <a:rPr lang="en-GB" sz="1100" i="1">
                <a:latin typeface="Calibri"/>
                <a:ea typeface="Calibri"/>
                <a:cs typeface="Calibri"/>
                <a:sym typeface="Calibri"/>
              </a:rPr>
              <a:t>das „Wie” </a:t>
            </a:r>
            <a:r>
              <a:rPr lang="en-GB" sz="1100">
                <a:latin typeface="Calibri"/>
                <a:ea typeface="Calibri"/>
                <a:cs typeface="Calibri"/>
                <a:sym typeface="Calibri"/>
              </a:rPr>
              <a:t>und berücksichtigen dabei praktische Aspekte wie Budget und Sicherheit.</a:t>
            </a:r>
            <a:endParaRPr sz="1100">
              <a:latin typeface="Calibri"/>
              <a:ea typeface="Calibri"/>
              <a:cs typeface="Calibri"/>
              <a:sym typeface="Calibri"/>
            </a:endParaRPr>
          </a:p>
          <a:p>
            <a:pPr marL="457200" lvl="0" indent="-298450" algn="l" rtl="0">
              <a:lnSpc>
                <a:spcPct val="100000"/>
              </a:lnSpc>
              <a:spcBef>
                <a:spcPts val="0"/>
              </a:spcBef>
              <a:spcAft>
                <a:spcPts val="0"/>
              </a:spcAft>
              <a:buClr>
                <a:schemeClr val="dk1"/>
              </a:buClr>
              <a:buSzPts val="1100"/>
              <a:buFont typeface="Calibri"/>
              <a:buChar char="●"/>
            </a:pPr>
            <a:r>
              <a:rPr lang="en-GB" sz="1100" b="1">
                <a:latin typeface="Calibri"/>
                <a:ea typeface="Calibri"/>
                <a:cs typeface="Calibri"/>
                <a:sym typeface="Calibri"/>
              </a:rPr>
              <a:t>Teamvielfalt</a:t>
            </a:r>
            <a:r>
              <a:rPr lang="en-GB" sz="1100">
                <a:latin typeface="Calibri"/>
                <a:ea typeface="Calibri"/>
                <a:cs typeface="Calibri"/>
                <a:sym typeface="Calibri"/>
              </a:rPr>
              <a:t>: Produktionen setzen sowohl stabile, </a:t>
            </a:r>
            <a:r>
              <a:rPr lang="en-GB" sz="1100" u="sng">
                <a:latin typeface="Calibri"/>
                <a:ea typeface="Calibri"/>
                <a:cs typeface="Calibri"/>
                <a:sym typeface="Calibri"/>
              </a:rPr>
              <a:t>feste Teams </a:t>
            </a:r>
            <a:r>
              <a:rPr lang="en-GB" sz="1100">
                <a:latin typeface="Calibri"/>
                <a:ea typeface="Calibri"/>
                <a:cs typeface="Calibri"/>
                <a:sym typeface="Calibri"/>
              </a:rPr>
              <a:t>als auch agile, </a:t>
            </a:r>
            <a:r>
              <a:rPr lang="en-GB" sz="1100" u="sng">
                <a:latin typeface="Calibri"/>
                <a:ea typeface="Calibri"/>
                <a:cs typeface="Calibri"/>
                <a:sym typeface="Calibri"/>
              </a:rPr>
              <a:t>temporäre </a:t>
            </a:r>
            <a:r>
              <a:rPr lang="en-GB" sz="1100">
                <a:latin typeface="Calibri"/>
                <a:ea typeface="Calibri"/>
                <a:cs typeface="Calibri"/>
                <a:sym typeface="Calibri"/>
              </a:rPr>
              <a:t>(</a:t>
            </a:r>
            <a:r>
              <a:rPr lang="en-GB" sz="1100" u="sng">
                <a:latin typeface="Calibri"/>
                <a:ea typeface="Calibri"/>
                <a:cs typeface="Calibri"/>
                <a:sym typeface="Calibri"/>
              </a:rPr>
              <a:t>projektbasierte) Teams </a:t>
            </a:r>
            <a:r>
              <a:rPr lang="en-GB" sz="1100">
                <a:latin typeface="Calibri"/>
                <a:ea typeface="Calibri"/>
                <a:cs typeface="Calibri"/>
                <a:sym typeface="Calibri"/>
              </a:rPr>
              <a:t>ein, was die Dynamik der Zusammenarbeit beeinflusst. </a:t>
            </a:r>
            <a:endParaRPr sz="1100">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b="1">
                <a:latin typeface="Calibri"/>
                <a:ea typeface="Calibri"/>
                <a:cs typeface="Calibri"/>
                <a:sym typeface="Calibri"/>
              </a:rPr>
              <a:t>Wann beginnt die Zusammenarbeit?</a:t>
            </a:r>
            <a:endParaRPr sz="900" b="1">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Eine effektive Zusammenarbeit beginnt früh – in der Konzeptions- und Planungsphase –, wenn es darauf ankommt, gegenseitiges Verständnis aufzubauen und Kanäle für eine klare Kommunikation zu öffnen. In dieser Phase </a:t>
            </a:r>
            <a:r>
              <a:rPr lang="en-GB" sz="1100" b="1">
                <a:latin typeface="Calibri"/>
                <a:ea typeface="Calibri"/>
                <a:cs typeface="Calibri"/>
                <a:sym typeface="Calibri"/>
              </a:rPr>
              <a:t>spielen Soft Skills eine entscheidende Rolle.</a:t>
            </a:r>
            <a:endParaRPr sz="1100" b="1">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Fähigkeiten wie Neugier, Empathie, Flexibilität, Beobachtungsgabe und aktives Zuhören tragen dazu bei, das Vertrauen und die Offenheit zu schaffen, die für den Aufbau eines gemeinsamen Vokabulars über verschiedene Rollen hinweg erforderlich sind. Anstatt sich darauf zu konzentrieren, alle technischen oder künstlerischen Begriffe zu beherrschen, sollte der Schwerpunkt auf der Bereitschaft liegen, Fragen zu stellen, Erklärungen zu geben und ein gemeinsames Verständnis aufzubauen.</a:t>
            </a:r>
            <a:endParaRPr sz="1100">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Beispiele:</a:t>
            </a:r>
            <a:endParaRPr sz="1100">
              <a:latin typeface="Calibri"/>
              <a:ea typeface="Calibri"/>
              <a:cs typeface="Calibri"/>
              <a:sym typeface="Calibri"/>
            </a:endParaRPr>
          </a:p>
          <a:p>
            <a:pPr marL="457200" lvl="0" indent="-298450" algn="l" rtl="0">
              <a:lnSpc>
                <a:spcPct val="100000"/>
              </a:lnSpc>
              <a:spcBef>
                <a:spcPts val="1200"/>
              </a:spcBef>
              <a:spcAft>
                <a:spcPts val="0"/>
              </a:spcAft>
              <a:buClr>
                <a:schemeClr val="dk1"/>
              </a:buClr>
              <a:buSzPts val="1100"/>
              <a:buFont typeface="Calibri"/>
              <a:buChar char="●"/>
            </a:pPr>
            <a:r>
              <a:rPr lang="en-GB" sz="1100">
                <a:latin typeface="Calibri"/>
                <a:ea typeface="Calibri"/>
                <a:cs typeface="Calibri"/>
                <a:sym typeface="Calibri"/>
              </a:rPr>
              <a:t>Ein </a:t>
            </a:r>
            <a:r>
              <a:rPr lang="en-GB" sz="1100" b="1">
                <a:latin typeface="Calibri"/>
                <a:ea typeface="Calibri"/>
                <a:cs typeface="Calibri"/>
                <a:sym typeface="Calibri"/>
              </a:rPr>
              <a:t>künstlerisches Team </a:t>
            </a:r>
            <a:r>
              <a:rPr lang="en-GB" sz="1100">
                <a:latin typeface="Calibri"/>
                <a:ea typeface="Calibri"/>
                <a:cs typeface="Calibri"/>
                <a:sym typeface="Calibri"/>
              </a:rPr>
              <a:t>könnte davon profitieren, Begriffe wie </a:t>
            </a:r>
            <a:r>
              <a:rPr lang="en-GB" sz="1100" i="1">
                <a:latin typeface="Calibri"/>
                <a:ea typeface="Calibri"/>
                <a:cs typeface="Calibri"/>
                <a:sym typeface="Calibri"/>
              </a:rPr>
              <a:t>Cue Sheet</a:t>
            </a:r>
            <a:r>
              <a:rPr lang="en-GB" sz="1100">
                <a:latin typeface="Calibri"/>
                <a:ea typeface="Calibri"/>
                <a:cs typeface="Calibri"/>
                <a:sym typeface="Calibri"/>
              </a:rPr>
              <a:t>, </a:t>
            </a:r>
            <a:r>
              <a:rPr lang="en-GB" sz="1100" i="1">
                <a:latin typeface="Calibri"/>
                <a:ea typeface="Calibri"/>
                <a:cs typeface="Calibri"/>
                <a:sym typeface="Calibri"/>
              </a:rPr>
              <a:t>Rigging </a:t>
            </a:r>
            <a:r>
              <a:rPr lang="en-GB" sz="1100">
                <a:latin typeface="Calibri"/>
                <a:ea typeface="Calibri"/>
                <a:cs typeface="Calibri"/>
                <a:sym typeface="Calibri"/>
              </a:rPr>
              <a:t>oder </a:t>
            </a:r>
            <a:r>
              <a:rPr lang="en-GB" sz="1100" i="1">
                <a:latin typeface="Calibri"/>
                <a:ea typeface="Calibri"/>
                <a:cs typeface="Calibri"/>
                <a:sym typeface="Calibri"/>
              </a:rPr>
              <a:t>DMX </a:t>
            </a:r>
            <a:r>
              <a:rPr lang="en-GB" sz="1100">
                <a:latin typeface="Calibri"/>
                <a:ea typeface="Calibri"/>
                <a:cs typeface="Calibri"/>
                <a:sym typeface="Calibri"/>
              </a:rPr>
              <a:t>zu lernen.</a:t>
            </a:r>
            <a:endParaRPr sz="1100">
              <a:latin typeface="Calibri"/>
              <a:ea typeface="Calibri"/>
              <a:cs typeface="Calibri"/>
              <a:sym typeface="Calibri"/>
            </a:endParaRPr>
          </a:p>
          <a:p>
            <a:pPr marL="457200" lvl="0" indent="-298450" algn="l" rtl="0">
              <a:lnSpc>
                <a:spcPct val="100000"/>
              </a:lnSpc>
              <a:spcBef>
                <a:spcPts val="0"/>
              </a:spcBef>
              <a:spcAft>
                <a:spcPts val="0"/>
              </a:spcAft>
              <a:buClr>
                <a:schemeClr val="dk1"/>
              </a:buClr>
              <a:buSzPts val="1100"/>
              <a:buFont typeface="Calibri"/>
              <a:buChar char="●"/>
            </a:pPr>
            <a:r>
              <a:rPr lang="en-GB" sz="1100">
                <a:latin typeface="Calibri"/>
                <a:ea typeface="Calibri"/>
                <a:cs typeface="Calibri"/>
                <a:sym typeface="Calibri"/>
              </a:rPr>
              <a:t>Ein </a:t>
            </a:r>
            <a:r>
              <a:rPr lang="en-GB" sz="1100" b="1">
                <a:latin typeface="Calibri"/>
                <a:ea typeface="Calibri"/>
                <a:cs typeface="Calibri"/>
                <a:sym typeface="Calibri"/>
              </a:rPr>
              <a:t>technisches Team </a:t>
            </a:r>
            <a:r>
              <a:rPr lang="en-GB" sz="1100">
                <a:latin typeface="Calibri"/>
                <a:ea typeface="Calibri"/>
                <a:cs typeface="Calibri"/>
                <a:sym typeface="Calibri"/>
              </a:rPr>
              <a:t>könnte sich besser mit Begriffen wie </a:t>
            </a:r>
            <a:r>
              <a:rPr lang="en-GB" sz="1100" i="1">
                <a:latin typeface="Calibri"/>
                <a:ea typeface="Calibri"/>
                <a:cs typeface="Calibri"/>
                <a:sym typeface="Calibri"/>
              </a:rPr>
              <a:t>Blocking</a:t>
            </a:r>
            <a:r>
              <a:rPr lang="en-GB" sz="1100">
                <a:latin typeface="Calibri"/>
                <a:ea typeface="Calibri"/>
                <a:cs typeface="Calibri"/>
                <a:sym typeface="Calibri"/>
              </a:rPr>
              <a:t>, </a:t>
            </a:r>
            <a:r>
              <a:rPr lang="en-GB" sz="1100" i="1">
                <a:latin typeface="Calibri"/>
                <a:ea typeface="Calibri"/>
                <a:cs typeface="Calibri"/>
                <a:sym typeface="Calibri"/>
              </a:rPr>
              <a:t>Mood and Tone </a:t>
            </a:r>
            <a:r>
              <a:rPr lang="en-GB" sz="1100">
                <a:latin typeface="Calibri"/>
                <a:ea typeface="Calibri"/>
                <a:cs typeface="Calibri"/>
                <a:sym typeface="Calibri"/>
              </a:rPr>
              <a:t>oder </a:t>
            </a:r>
            <a:r>
              <a:rPr lang="en-GB" sz="1100" i="1">
                <a:latin typeface="Calibri"/>
                <a:ea typeface="Calibri"/>
                <a:cs typeface="Calibri"/>
                <a:sym typeface="Calibri"/>
              </a:rPr>
              <a:t>Stage Picture </a:t>
            </a:r>
            <a:r>
              <a:rPr lang="en-GB" sz="1100">
                <a:latin typeface="Calibri"/>
                <a:ea typeface="Calibri"/>
                <a:cs typeface="Calibri"/>
                <a:sym typeface="Calibri"/>
              </a:rPr>
              <a:t>vertraut machen.</a:t>
            </a:r>
            <a:endParaRPr sz="1100">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Über das Vokabular hinaus sind Respekt, Geduld und Neugierde entscheidend für eine erfolgreiche Zusammenarbeit.</a:t>
            </a:r>
            <a:endParaRPr sz="1300">
              <a:solidFill>
                <a:srgbClr val="569838"/>
              </a:solidFill>
              <a:latin typeface="Calibri"/>
              <a:ea typeface="Calibri"/>
              <a:cs typeface="Calibri"/>
              <a:sym typeface="Calibri"/>
            </a:endParaRPr>
          </a:p>
          <a:p>
            <a:pPr marL="0" lvl="0" indent="0" algn="l" rtl="0">
              <a:lnSpc>
                <a:spcPct val="100000"/>
              </a:lnSpc>
              <a:spcBef>
                <a:spcPts val="1200"/>
              </a:spcBef>
              <a:spcAft>
                <a:spcPts val="0"/>
              </a:spcAft>
              <a:buSzPts val="1400"/>
              <a:buNone/>
            </a:pPr>
            <a:endParaRPr>
              <a:latin typeface="Calibri"/>
              <a:ea typeface="Calibri"/>
              <a:cs typeface="Calibri"/>
              <a:sym typeface="Calibri"/>
            </a:endParaRPr>
          </a:p>
        </p:txBody>
      </p:sp>
      <p:sp>
        <p:nvSpPr>
          <p:cNvPr id="281" name="Google Shape;281;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2" name="Google Shape;132;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g34519fc2d75_0_4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1" name="Google Shape;291;g34519fc2d75_0_4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04800" algn="l" rtl="0">
              <a:spcBef>
                <a:spcPts val="0"/>
              </a:spcBef>
              <a:spcAft>
                <a:spcPts val="0"/>
              </a:spcAft>
              <a:buClr>
                <a:schemeClr val="dk1"/>
              </a:buClr>
              <a:buSzPts val="1200"/>
              <a:buFont typeface="Calibri"/>
              <a:buChar char="➔"/>
            </a:pPr>
            <a:r>
              <a:rPr lang="en-GB">
                <a:latin typeface="Calibri"/>
                <a:ea typeface="Calibri"/>
                <a:cs typeface="Calibri"/>
                <a:sym typeface="Calibri"/>
              </a:rPr>
              <a:t>Entwicklung von Kommunikationskompetenz: Grundsätze, Techniken des aktiven Zuhörens und Feedback-Mechanismen</a:t>
            </a:r>
            <a:endParaRPr>
              <a:latin typeface="Calibri"/>
              <a:ea typeface="Calibri"/>
              <a:cs typeface="Calibri"/>
              <a:sym typeface="Calibri"/>
            </a:endParaRPr>
          </a:p>
          <a:p>
            <a:pPr marL="457200" lvl="0" indent="0" algn="l" rtl="0">
              <a:lnSpc>
                <a:spcPct val="100000"/>
              </a:lnSpc>
              <a:spcBef>
                <a:spcPts val="0"/>
              </a:spcBef>
              <a:spcAft>
                <a:spcPts val="0"/>
              </a:spcAft>
              <a:buClr>
                <a:schemeClr val="dk1"/>
              </a:buClr>
              <a:buSzPts val="1100"/>
              <a:buFont typeface="Arial"/>
              <a:buNone/>
            </a:pPr>
            <a:endParaRPr u="sng">
              <a:latin typeface="Calibri"/>
              <a:ea typeface="Calibri"/>
              <a:cs typeface="Calibri"/>
              <a:sym typeface="Calibri"/>
            </a:endParaRPr>
          </a:p>
          <a:p>
            <a:pPr marL="0" lvl="0" indent="0" algn="l" rtl="0">
              <a:lnSpc>
                <a:spcPct val="100000"/>
              </a:lnSpc>
              <a:spcBef>
                <a:spcPts val="0"/>
              </a:spcBef>
              <a:spcAft>
                <a:spcPts val="0"/>
              </a:spcAft>
              <a:buClr>
                <a:schemeClr val="dk1"/>
              </a:buClr>
              <a:buSzPts val="1100"/>
              <a:buFont typeface="Arial"/>
              <a:buNone/>
            </a:pPr>
            <a:r>
              <a:rPr lang="en-GB" u="sng">
                <a:latin typeface="Calibri"/>
                <a:ea typeface="Calibri"/>
                <a:cs typeface="Calibri"/>
                <a:sym typeface="Calibri"/>
              </a:rPr>
              <a:t>Grundlegende Kommunikationsprinzipien:</a:t>
            </a:r>
            <a:endParaRPr u="sng">
              <a:latin typeface="Calibri"/>
              <a:ea typeface="Calibri"/>
              <a:cs typeface="Calibri"/>
              <a:sym typeface="Calibri"/>
            </a:endParaRPr>
          </a:p>
          <a:p>
            <a:pPr marL="0" lvl="0" indent="0" algn="l" rtl="0">
              <a:lnSpc>
                <a:spcPct val="100000"/>
              </a:lnSpc>
              <a:spcBef>
                <a:spcPts val="0"/>
              </a:spcBef>
              <a:spcAft>
                <a:spcPts val="0"/>
              </a:spcAft>
              <a:buClr>
                <a:schemeClr val="dk1"/>
              </a:buClr>
              <a:buSzPts val="1100"/>
              <a:buFont typeface="Arial"/>
              <a:buNone/>
            </a:pP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Gemeinsames Verständnis</a:t>
            </a:r>
            <a:r>
              <a:rPr lang="en-GB">
                <a:latin typeface="Calibri"/>
                <a:ea typeface="Calibri"/>
                <a:cs typeface="Calibri"/>
                <a:sym typeface="Calibri"/>
              </a:rPr>
              <a:t>: Schaffen Sie eine gemeinsame Grundlage, damit alle Teammitglieder die Gesamtvision verstehen und die Handlungen der anderen vorhersehen können. </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Klare Rollendefinition</a:t>
            </a:r>
            <a:r>
              <a:rPr lang="en-GB">
                <a:latin typeface="Calibri"/>
                <a:ea typeface="Calibri"/>
                <a:cs typeface="Calibri"/>
                <a:sym typeface="Calibri"/>
              </a:rPr>
              <a:t>: Stellen Sie sicher, dass jeder – vom künstlerischen Leiter bis zum Techniker – seine spezifischen Aufgaben versteht. </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Regelmäßiges Feedback</a:t>
            </a:r>
            <a:r>
              <a:rPr lang="en-GB">
                <a:latin typeface="Calibri"/>
                <a:ea typeface="Calibri"/>
                <a:cs typeface="Calibri"/>
                <a:sym typeface="Calibri"/>
              </a:rPr>
              <a:t>: Implementieren Sie strukturierte Feedback-Schleifen, um Probleme umgehend anzugehen und Pläne anzupassen.</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Teamtraining</a:t>
            </a:r>
            <a:r>
              <a:rPr lang="en-GB">
                <a:latin typeface="Calibri"/>
                <a:ea typeface="Calibri"/>
                <a:cs typeface="Calibri"/>
                <a:sym typeface="Calibri"/>
              </a:rPr>
              <a:t>: Nutzen Sie Proben und Workshops, um sowohl die technischen Fähigkeiten als auch die zwischenmenschliche Dynamik und den gegenseitigen Respekt zu stärken.</a:t>
            </a:r>
            <a:br>
              <a:rPr lang="en-GB">
                <a:latin typeface="Calibri"/>
                <a:ea typeface="Calibri"/>
                <a:cs typeface="Calibri"/>
                <a:sym typeface="Calibri"/>
              </a:rPr>
            </a:br>
            <a:endParaRPr>
              <a:latin typeface="Calibri"/>
              <a:ea typeface="Calibri"/>
              <a:cs typeface="Calibri"/>
              <a:sym typeface="Calibri"/>
            </a:endParaRPr>
          </a:p>
          <a:p>
            <a:pPr marL="0" lvl="0" indent="0" algn="l" rtl="0">
              <a:lnSpc>
                <a:spcPct val="100000"/>
              </a:lnSpc>
              <a:spcBef>
                <a:spcPts val="0"/>
              </a:spcBef>
              <a:spcAft>
                <a:spcPts val="0"/>
              </a:spcAft>
              <a:buClr>
                <a:schemeClr val="dk1"/>
              </a:buClr>
              <a:buSzPts val="1100"/>
              <a:buFont typeface="Arial"/>
              <a:buNone/>
            </a:pPr>
            <a:r>
              <a:rPr lang="en-GB" b="1">
                <a:latin typeface="Calibri"/>
                <a:ea typeface="Calibri"/>
                <a:cs typeface="Calibri"/>
                <a:sym typeface="Calibri"/>
              </a:rPr>
              <a:t>Soft Skills sind wichtig!</a:t>
            </a:r>
            <a:br>
              <a:rPr lang="en-GB" b="1">
                <a:latin typeface="Calibri"/>
                <a:ea typeface="Calibri"/>
                <a:cs typeface="Calibri"/>
                <a:sym typeface="Calibri"/>
              </a:rPr>
            </a:br>
            <a:r>
              <a:rPr lang="en-GB">
                <a:latin typeface="Calibri"/>
                <a:ea typeface="Calibri"/>
                <a:cs typeface="Calibri"/>
                <a:sym typeface="Calibri"/>
              </a:rPr>
              <a:t>Prinzipien funktionieren nur, wenn sie auf </a:t>
            </a:r>
            <a:r>
              <a:rPr lang="en-GB" b="1">
                <a:latin typeface="Calibri"/>
                <a:ea typeface="Calibri"/>
                <a:cs typeface="Calibri"/>
                <a:sym typeface="Calibri"/>
              </a:rPr>
              <a:t>Empathie, Anpassungsfähigkeit, Sensibilität </a:t>
            </a:r>
            <a:r>
              <a:rPr lang="en-GB">
                <a:latin typeface="Calibri"/>
                <a:ea typeface="Calibri"/>
                <a:cs typeface="Calibri"/>
                <a:sym typeface="Calibri"/>
              </a:rPr>
              <a:t>und der </a:t>
            </a:r>
            <a:r>
              <a:rPr lang="en-GB" b="1">
                <a:latin typeface="Calibri"/>
                <a:ea typeface="Calibri"/>
                <a:cs typeface="Calibri"/>
                <a:sym typeface="Calibri"/>
              </a:rPr>
              <a:t>Fähigkeit </a:t>
            </a:r>
            <a:r>
              <a:rPr lang="en-GB">
                <a:latin typeface="Calibri"/>
                <a:ea typeface="Calibri"/>
                <a:cs typeface="Calibri"/>
                <a:sym typeface="Calibri"/>
              </a:rPr>
              <a:t>beruhen</a:t>
            </a:r>
            <a:r>
              <a:rPr lang="en-GB" b="1">
                <a:latin typeface="Calibri"/>
                <a:ea typeface="Calibri"/>
                <a:cs typeface="Calibri"/>
                <a:sym typeface="Calibri"/>
              </a:rPr>
              <a:t>, Konflikte ruhig zu bewältigen</a:t>
            </a:r>
            <a:r>
              <a:rPr lang="en-GB">
                <a:latin typeface="Calibri"/>
                <a:ea typeface="Calibri"/>
                <a:cs typeface="Calibri"/>
                <a:sym typeface="Calibri"/>
              </a:rPr>
              <a:t>. Diese Soft Skills sind unerlässlich für:</a:t>
            </a:r>
            <a:endParaRPr>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a:latin typeface="Calibri"/>
                <a:ea typeface="Calibri"/>
                <a:cs typeface="Calibri"/>
                <a:sym typeface="Calibri"/>
              </a:rPr>
              <a:t>Vertrauen aufzubauen</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Aufrechterhaltung einer offenen Kommunikation</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einen reibungslosen Ablauf</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die Lösung von Spannungen, sobald sie auftreten.</a:t>
            </a:r>
            <a:endParaRPr>
              <a:latin typeface="Calibri"/>
              <a:ea typeface="Calibri"/>
              <a:cs typeface="Calibri"/>
              <a:sym typeface="Calibri"/>
            </a:endParaRPr>
          </a:p>
        </p:txBody>
      </p:sp>
      <p:sp>
        <p:nvSpPr>
          <p:cNvPr id="292" name="Google Shape;292;g34519fc2d75_0_4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g34519fc2d75_0_18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1" name="Google Shape;301;g34519fc2d75_0_18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latin typeface="Calibri"/>
                <a:ea typeface="Calibri"/>
                <a:cs typeface="Calibri"/>
                <a:sym typeface="Calibri"/>
              </a:rPr>
              <a:t>Vielfältige Kommunikationsstrategien: </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Für die Kommunikationskategorie </a:t>
            </a:r>
            <a:r>
              <a:rPr lang="en-GB" b="1">
                <a:latin typeface="Calibri"/>
                <a:ea typeface="Calibri"/>
                <a:cs typeface="Calibri"/>
                <a:sym typeface="Calibri"/>
              </a:rPr>
              <a:t>„Strategische Interaktionen und Feedback“ </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werden folgende Strategien vorgeschlagen: </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1. Regelmäßige Updates und Besprechungen: </a:t>
            </a:r>
            <a:r>
              <a:rPr lang="en-GB">
                <a:latin typeface="Calibri"/>
                <a:ea typeface="Calibri"/>
                <a:cs typeface="Calibri"/>
                <a:sym typeface="Calibri"/>
              </a:rPr>
              <a:t>Halten Sie alle auf dem Laufenden.</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2. Moderatoren: </a:t>
            </a:r>
            <a:r>
              <a:rPr lang="en-GB">
                <a:latin typeface="Calibri"/>
                <a:ea typeface="Calibri"/>
                <a:cs typeface="Calibri"/>
                <a:sym typeface="Calibri"/>
              </a:rPr>
              <a:t>Vermitteln Sie bei Missverständnissen.</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3. Feedback-Zyklen: </a:t>
            </a:r>
            <a:r>
              <a:rPr lang="en-GB">
                <a:latin typeface="Calibri"/>
                <a:ea typeface="Calibri"/>
                <a:cs typeface="Calibri"/>
                <a:sym typeface="Calibri"/>
              </a:rPr>
              <a:t>Strukturierte Räume (z. B. Besprechungen nach Proben) für transparentes Feedback, um Eigenverantwortung zu fördern.</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Warum ist das wichtig? </a:t>
            </a:r>
            <a:r>
              <a:rPr lang="en-GB">
                <a:latin typeface="Calibri"/>
                <a:ea typeface="Calibri"/>
                <a:cs typeface="Calibri"/>
                <a:sym typeface="Calibri"/>
              </a:rPr>
              <a:t>Es sorgt für kontinuierliche Abstimmung, geht Probleme proaktiv an, fördert klare Kommunikationskanäle und schafft eine Kultur der Transparenz.</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Für das Prinzip</a:t>
            </a:r>
            <a:r>
              <a:rPr lang="en-GB" b="1">
                <a:latin typeface="Calibri"/>
                <a:ea typeface="Calibri"/>
                <a:cs typeface="Calibri"/>
                <a:sym typeface="Calibri"/>
              </a:rPr>
              <a:t> „Kommunikationsmethoden und -kanäle” </a:t>
            </a:r>
            <a:r>
              <a:rPr lang="en-GB">
                <a:latin typeface="Calibri"/>
                <a:ea typeface="Calibri"/>
                <a:cs typeface="Calibri"/>
                <a:sym typeface="Calibri"/>
              </a:rPr>
              <a:t>sind die folgenden vier Strategien wichtig für die Praxis: </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1. Verbal: </a:t>
            </a:r>
            <a:r>
              <a:rPr lang="en-GB">
                <a:latin typeface="Calibri"/>
                <a:ea typeface="Calibri"/>
                <a:cs typeface="Calibri"/>
                <a:sym typeface="Calibri"/>
              </a:rPr>
              <a:t>Vorbesprechungen, standardisierte Begriffe, strukturiertes Feedback, spontane Koordination, moderierte Besprechungen.</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2. Nonverbal: </a:t>
            </a:r>
            <a:r>
              <a:rPr lang="en-GB">
                <a:latin typeface="Calibri"/>
                <a:ea typeface="Calibri"/>
                <a:cs typeface="Calibri"/>
                <a:sym typeface="Calibri"/>
              </a:rPr>
              <a:t>Körpersprache, visuelle Signale, Gesten.</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3. Schriftlich: </a:t>
            </a:r>
            <a:r>
              <a:rPr lang="en-GB">
                <a:latin typeface="Calibri"/>
                <a:ea typeface="Calibri"/>
                <a:cs typeface="Calibri"/>
                <a:sym typeface="Calibri"/>
              </a:rPr>
              <a:t>Produktionsbriefings, technische Rider, Sitzungsprotokolle, digitale Plattformen für Dokumentation und Archivierung.</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4. Digitale Tools: </a:t>
            </a:r>
            <a:r>
              <a:rPr lang="en-GB">
                <a:latin typeface="Calibri"/>
                <a:ea typeface="Calibri"/>
                <a:cs typeface="Calibri"/>
                <a:sym typeface="Calibri"/>
              </a:rPr>
              <a:t>Gemeinsame Kalender, Chat, Plattformen zur Dateifreigabe für mehr Transparenz.</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Warum ist das wichtig? Diese Strategien bieten vielfältige Kanäle für den Informationsfluss, sorgen für Klarheit und reduzieren Unklarheiten, stärken das Verständnis durch mehrere Sinne und schaffen eine zuverlässige Aufzeichnung von Entscheidungen und Plänen. Trainer können die Bedeutung jeder Art in bestimmten Szenarien hervorheben.</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Und für die dritte Kategorie </a:t>
            </a:r>
            <a:r>
              <a:rPr lang="en-GB" b="1">
                <a:latin typeface="Calibri"/>
                <a:ea typeface="Calibri"/>
                <a:cs typeface="Calibri"/>
                <a:sym typeface="Calibri"/>
              </a:rPr>
              <a:t>– kollaborative Problemlösung </a:t>
            </a:r>
            <a:r>
              <a:rPr lang="en-GB">
                <a:latin typeface="Calibri"/>
                <a:ea typeface="Calibri"/>
                <a:cs typeface="Calibri"/>
                <a:sym typeface="Calibri"/>
              </a:rPr>
              <a:t>– gilt: </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1. Simulationsübungen: </a:t>
            </a:r>
            <a:r>
              <a:rPr lang="en-GB">
                <a:latin typeface="Calibri"/>
                <a:ea typeface="Calibri"/>
                <a:cs typeface="Calibri"/>
                <a:sym typeface="Calibri"/>
              </a:rPr>
              <a:t>Szenarien vorstellen und reale Situationen ansprechen</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2. Co-Design-Sitzungen: </a:t>
            </a:r>
            <a:r>
              <a:rPr lang="en-GB">
                <a:latin typeface="Calibri"/>
                <a:ea typeface="Calibri"/>
                <a:cs typeface="Calibri"/>
                <a:sym typeface="Calibri"/>
              </a:rPr>
              <a:t>Gemeinsames Einbringen unterschiedlicher Perspektiven. </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3. Strukturierte Workshops und gemeinsame Besprechungen: </a:t>
            </a:r>
            <a:r>
              <a:rPr lang="en-GB">
                <a:latin typeface="Calibri"/>
                <a:ea typeface="Calibri"/>
                <a:cs typeface="Calibri"/>
                <a:sym typeface="Calibri"/>
              </a:rPr>
              <a:t>Sicherstellen, dass alle einbezogen werden. </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Warum ist das wichtig? Weil es eine frühzeitige Problemlösung fördert, kreative und technische Perspektiven miteinander verbindet und durch gemeinsames Lernen und gemeinsame Entscheidungsfindung eine einheitliche Ausrichtung schafft.</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 </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Clr>
                <a:schemeClr val="dk1"/>
              </a:buClr>
              <a:buSzPts val="1100"/>
              <a:buFont typeface="Arial"/>
              <a:buNone/>
            </a:pPr>
            <a:r>
              <a:rPr lang="en-GB" b="1">
                <a:latin typeface="Calibri"/>
                <a:ea typeface="Calibri"/>
                <a:cs typeface="Calibri"/>
                <a:sym typeface="Calibri"/>
              </a:rPr>
              <a:t>Aktives Zuhören – wichtige Techniken</a:t>
            </a:r>
            <a:endParaRPr b="1">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Aktives Zuhören </a:t>
            </a:r>
            <a:r>
              <a:rPr lang="en-GB">
                <a:latin typeface="Calibri"/>
                <a:ea typeface="Calibri"/>
                <a:cs typeface="Calibri"/>
                <a:sym typeface="Calibri"/>
              </a:rPr>
              <a:t>bedeutet, sowohl Worten als auch nonverbalen Signalen (Tonfall, Mimik, Körpersprache) große Aufmerksamkeit zu schenken. Es geht darum, die </a:t>
            </a:r>
            <a:r>
              <a:rPr lang="en-GB" i="1">
                <a:latin typeface="Calibri"/>
                <a:ea typeface="Calibri"/>
                <a:cs typeface="Calibri"/>
                <a:sym typeface="Calibri"/>
              </a:rPr>
              <a:t>Absicht </a:t>
            </a:r>
            <a:r>
              <a:rPr lang="en-GB">
                <a:latin typeface="Calibri"/>
                <a:ea typeface="Calibri"/>
                <a:cs typeface="Calibri"/>
                <a:sym typeface="Calibri"/>
              </a:rPr>
              <a:t>hinter einer Botschaft zu verstehen, um Vertrauen aufzubauen, die Teamarbeit zu stärken und die Kommunikation zu verbessern – einen sicheren Raum für Zusammenarbeit zu schaffen, einen offenen Dialog zu fördern und das Verständnis zwischen verschiedenen Rollen zu vertiefen.</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7 wichtige Feedback-Mechanismen: </a:t>
            </a:r>
            <a:br>
              <a:rPr lang="en-GB">
                <a:latin typeface="Calibri"/>
                <a:ea typeface="Calibri"/>
                <a:cs typeface="Calibri"/>
                <a:sym typeface="Calibri"/>
              </a:rPr>
            </a:br>
            <a:br>
              <a:rPr lang="en-GB">
                <a:latin typeface="Calibri"/>
                <a:ea typeface="Calibri"/>
                <a:cs typeface="Calibri"/>
                <a:sym typeface="Calibri"/>
              </a:rPr>
            </a:br>
            <a:r>
              <a:rPr lang="en-GB">
                <a:latin typeface="Calibri"/>
                <a:ea typeface="Calibri"/>
                <a:cs typeface="Calibri"/>
                <a:sym typeface="Calibri"/>
              </a:rPr>
              <a:t>Feedback hilft dabei, Ideen zu formen, sorgt für klare Kommunikation, fördert kreatives Denken und schafft Vertrauen zwischen künstlerischen und technischen Teams. Es ist wichtig, weil:</a:t>
            </a:r>
            <a:endParaRPr b="1">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a:latin typeface="Calibri"/>
                <a:ea typeface="Calibri"/>
                <a:cs typeface="Calibri"/>
                <a:sym typeface="Calibri"/>
              </a:rPr>
              <a:t>Feedback ist </a:t>
            </a:r>
            <a:r>
              <a:rPr lang="en-GB" u="sng">
                <a:latin typeface="Calibri"/>
                <a:ea typeface="Calibri"/>
                <a:cs typeface="Calibri"/>
                <a:sym typeface="Calibri"/>
              </a:rPr>
              <a:t>Teil der kollaborativen Natur </a:t>
            </a:r>
            <a:r>
              <a:rPr lang="en-GB">
                <a:latin typeface="Calibri"/>
                <a:ea typeface="Calibri"/>
                <a:cs typeface="Calibri"/>
                <a:sym typeface="Calibri"/>
              </a:rPr>
              <a:t>der darstellenden Künste. Es hinterfragt Annahmen und inspiriert zu Lösungen, die von </a:t>
            </a:r>
            <a:r>
              <a:rPr lang="en-GB" b="1">
                <a:latin typeface="Calibri"/>
                <a:ea typeface="Calibri"/>
                <a:cs typeface="Calibri"/>
                <a:sym typeface="Calibri"/>
              </a:rPr>
              <a:t>Kreativität </a:t>
            </a:r>
            <a:r>
              <a:rPr lang="en-GB">
                <a:latin typeface="Calibri"/>
                <a:ea typeface="Calibri"/>
                <a:cs typeface="Calibri"/>
                <a:sym typeface="Calibri"/>
              </a:rPr>
              <a:t>und </a:t>
            </a:r>
            <a:r>
              <a:rPr lang="en-GB" b="1">
                <a:latin typeface="Calibri"/>
                <a:ea typeface="Calibri"/>
                <a:cs typeface="Calibri"/>
                <a:sym typeface="Calibri"/>
              </a:rPr>
              <a:t>Vertrauen </a:t>
            </a:r>
            <a:r>
              <a:rPr lang="en-GB">
                <a:latin typeface="Calibri"/>
                <a:ea typeface="Calibri"/>
                <a:cs typeface="Calibri"/>
                <a:sym typeface="Calibri"/>
              </a:rPr>
              <a:t>geprägt sind. </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Es ist </a:t>
            </a:r>
            <a:r>
              <a:rPr lang="en-GB" u="sng">
                <a:latin typeface="Calibri"/>
                <a:ea typeface="Calibri"/>
                <a:cs typeface="Calibri"/>
                <a:sym typeface="Calibri"/>
              </a:rPr>
              <a:t>ein aktiver Prozess</a:t>
            </a:r>
            <a:r>
              <a:rPr lang="en-GB">
                <a:latin typeface="Calibri"/>
                <a:ea typeface="Calibri"/>
                <a:cs typeface="Calibri"/>
                <a:sym typeface="Calibri"/>
              </a:rPr>
              <a:t>, der den Ausdruck schärft und zu Beiträgen einlädt, um </a:t>
            </a:r>
            <a:r>
              <a:rPr lang="en-GB" b="1">
                <a:latin typeface="Calibri"/>
                <a:ea typeface="Calibri"/>
                <a:cs typeface="Calibri"/>
                <a:sym typeface="Calibri"/>
              </a:rPr>
              <a:t>Ideen zu verfeinern. </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u="sng">
                <a:latin typeface="Calibri"/>
                <a:ea typeface="Calibri"/>
                <a:cs typeface="Calibri"/>
                <a:sym typeface="Calibri"/>
              </a:rPr>
              <a:t>Fördert Offenheit und schafft ein unterstützendes Umfeld, </a:t>
            </a:r>
            <a:r>
              <a:rPr lang="en-GB">
                <a:latin typeface="Calibri"/>
                <a:ea typeface="Calibri"/>
                <a:cs typeface="Calibri"/>
                <a:sym typeface="Calibri"/>
              </a:rPr>
              <a:t>in dem </a:t>
            </a:r>
            <a:r>
              <a:rPr lang="en-GB" b="1">
                <a:latin typeface="Calibri"/>
                <a:ea typeface="Calibri"/>
                <a:cs typeface="Calibri"/>
                <a:sym typeface="Calibri"/>
              </a:rPr>
              <a:t>sich</a:t>
            </a:r>
            <a:r>
              <a:rPr lang="en-GB">
                <a:latin typeface="Calibri"/>
                <a:ea typeface="Calibri"/>
                <a:cs typeface="Calibri"/>
                <a:sym typeface="Calibri"/>
              </a:rPr>
              <a:t> Menschen </a:t>
            </a:r>
            <a:r>
              <a:rPr lang="en-GB" b="1">
                <a:latin typeface="Calibri"/>
                <a:ea typeface="Calibri"/>
                <a:cs typeface="Calibri"/>
                <a:sym typeface="Calibri"/>
              </a:rPr>
              <a:t>sicher fühlen</a:t>
            </a:r>
            <a:r>
              <a:rPr lang="en-GB">
                <a:latin typeface="Calibri"/>
                <a:ea typeface="Calibri"/>
                <a:cs typeface="Calibri"/>
                <a:sym typeface="Calibri"/>
              </a:rPr>
              <a:t>, Ideen</a:t>
            </a:r>
            <a:r>
              <a:rPr lang="en-GB" b="1">
                <a:latin typeface="Calibri"/>
                <a:ea typeface="Calibri"/>
                <a:cs typeface="Calibri"/>
                <a:sym typeface="Calibri"/>
              </a:rPr>
              <a:t> auszutauschen</a:t>
            </a:r>
            <a:r>
              <a:rPr lang="en-GB">
                <a:latin typeface="Calibri"/>
                <a:ea typeface="Calibri"/>
                <a:cs typeface="Calibri"/>
                <a:sym typeface="Calibri"/>
              </a:rPr>
              <a:t>, Input </a:t>
            </a:r>
            <a:r>
              <a:rPr lang="en-GB" b="1">
                <a:latin typeface="Calibri"/>
                <a:ea typeface="Calibri"/>
                <a:cs typeface="Calibri"/>
                <a:sym typeface="Calibri"/>
              </a:rPr>
              <a:t>zu geben</a:t>
            </a:r>
            <a:r>
              <a:rPr lang="en-GB">
                <a:latin typeface="Calibri"/>
                <a:ea typeface="Calibri"/>
                <a:cs typeface="Calibri"/>
                <a:sym typeface="Calibri"/>
              </a:rPr>
              <a:t>, kreative </a:t>
            </a:r>
            <a:r>
              <a:rPr lang="en-GB" b="1">
                <a:latin typeface="Calibri"/>
                <a:ea typeface="Calibri"/>
                <a:cs typeface="Calibri"/>
                <a:sym typeface="Calibri"/>
              </a:rPr>
              <a:t>Risiken einzugehen </a:t>
            </a:r>
            <a:r>
              <a:rPr lang="en-GB">
                <a:latin typeface="Calibri"/>
                <a:ea typeface="Calibri"/>
                <a:cs typeface="Calibri"/>
                <a:sym typeface="Calibri"/>
              </a:rPr>
              <a:t>und künstlerische Visionen mit der technischen Umsetzung in Einklang zu bringen.</a:t>
            </a:r>
            <a:endParaRPr>
              <a:latin typeface="Calibri"/>
              <a:ea typeface="Calibri"/>
              <a:cs typeface="Calibri"/>
              <a:sym typeface="Calibri"/>
            </a:endParaRPr>
          </a:p>
          <a:p>
            <a:pPr marL="0" lvl="0" indent="0" algn="l" rtl="0">
              <a:lnSpc>
                <a:spcPct val="100000"/>
              </a:lnSpc>
              <a:spcBef>
                <a:spcPts val="0"/>
              </a:spcBef>
              <a:spcAft>
                <a:spcPts val="0"/>
              </a:spcAft>
              <a:buNone/>
            </a:pPr>
            <a:endParaRPr>
              <a:latin typeface="Calibri"/>
              <a:ea typeface="Calibri"/>
              <a:cs typeface="Calibri"/>
              <a:sym typeface="Calibri"/>
            </a:endParaRPr>
          </a:p>
          <a:p>
            <a:pPr marL="0" lvl="0" indent="0" algn="l" rtl="0">
              <a:lnSpc>
                <a:spcPct val="100000"/>
              </a:lnSpc>
              <a:spcBef>
                <a:spcPts val="0"/>
              </a:spcBef>
              <a:spcAft>
                <a:spcPts val="0"/>
              </a:spcAft>
              <a:buNone/>
            </a:pPr>
            <a:r>
              <a:rPr lang="en-GB" b="1">
                <a:latin typeface="Calibri"/>
                <a:ea typeface="Calibri"/>
                <a:cs typeface="Calibri"/>
                <a:sym typeface="Calibri"/>
              </a:rPr>
              <a:t>Beispiele:</a:t>
            </a:r>
            <a:endParaRPr b="1">
              <a:latin typeface="Calibri"/>
              <a:ea typeface="Calibri"/>
              <a:cs typeface="Calibri"/>
              <a:sym typeface="Calibri"/>
            </a:endParaRPr>
          </a:p>
          <a:p>
            <a:pPr marL="457200" lvl="0" indent="-304800" algn="l" rtl="0">
              <a:lnSpc>
                <a:spcPct val="100000"/>
              </a:lnSpc>
              <a:spcBef>
                <a:spcPts val="0"/>
              </a:spcBef>
              <a:spcAft>
                <a:spcPts val="0"/>
              </a:spcAft>
              <a:buSzPts val="1200"/>
              <a:buFont typeface="Calibri"/>
              <a:buAutoNum type="arabicPeriod"/>
            </a:pPr>
            <a:r>
              <a:rPr lang="en-GB" b="1">
                <a:latin typeface="Calibri"/>
                <a:ea typeface="Calibri"/>
                <a:cs typeface="Calibri"/>
                <a:sym typeface="Calibri"/>
              </a:rPr>
              <a:t>(Konzentrieren Sie sich auf klare Handlungen, nicht auf vage Eindrücke) </a:t>
            </a:r>
            <a:r>
              <a:rPr lang="en-GB">
                <a:latin typeface="Calibri"/>
                <a:ea typeface="Calibri"/>
                <a:cs typeface="Calibri"/>
                <a:sym typeface="Calibri"/>
              </a:rPr>
              <a:t> z. B. „Die Beleuchtung hatte 10 Minuten Verspätung”, nicht „Die Szene wirkte unpassend”.</a:t>
            </a:r>
            <a:endParaRPr>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solidFill>
                  <a:srgbClr val="000000"/>
                </a:solidFill>
                <a:latin typeface="Calibri"/>
                <a:ea typeface="Calibri"/>
                <a:cs typeface="Calibri"/>
                <a:sym typeface="Calibri"/>
              </a:rPr>
              <a:t>(Halten Sie Ihr Feedback fair und neutral) </a:t>
            </a:r>
            <a:r>
              <a:rPr lang="en-GB">
                <a:solidFill>
                  <a:srgbClr val="000000"/>
                </a:solidFill>
                <a:latin typeface="Calibri"/>
                <a:ea typeface="Calibri"/>
                <a:cs typeface="Calibri"/>
                <a:sym typeface="Calibri"/>
              </a:rPr>
              <a:t> z. B. </a:t>
            </a:r>
            <a:r>
              <a:rPr lang="en-GB">
                <a:latin typeface="Calibri"/>
                <a:ea typeface="Calibri"/>
                <a:cs typeface="Calibri"/>
                <a:sym typeface="Calibri"/>
              </a:rPr>
              <a:t>statt „Sie sind unorganisiert“ sagen Sie „Die Requisite war beim letzten Übergang nicht an ihrem Platz“. </a:t>
            </a:r>
            <a:endParaRPr>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latin typeface="Calibri"/>
                <a:ea typeface="Calibri"/>
                <a:cs typeface="Calibri"/>
                <a:sym typeface="Calibri"/>
              </a:rPr>
              <a:t>(Seien Sie klar, ohne zu beschönigen)  z. B. </a:t>
            </a:r>
            <a:r>
              <a:rPr lang="en-GB">
                <a:latin typeface="Calibri"/>
                <a:ea typeface="Calibri"/>
                <a:cs typeface="Calibri"/>
                <a:sym typeface="Calibri"/>
              </a:rPr>
              <a:t>„Ihre Energie in der Eröffnungsszene war fantastisch, und die Stimmklarheit könnte im letzten Monolog noch stärker sein.“</a:t>
            </a:r>
            <a:endParaRPr>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solidFill>
                  <a:srgbClr val="000000"/>
                </a:solidFill>
                <a:latin typeface="Calibri"/>
                <a:ea typeface="Calibri"/>
                <a:cs typeface="Calibri"/>
                <a:sym typeface="Calibri"/>
              </a:rPr>
              <a:t>(Zeitnähe und Privatsphäre) z</a:t>
            </a:r>
            <a:r>
              <a:rPr lang="en-GB">
                <a:solidFill>
                  <a:srgbClr val="000000"/>
                </a:solidFill>
                <a:latin typeface="Calibri"/>
                <a:ea typeface="Calibri"/>
                <a:cs typeface="Calibri"/>
                <a:sym typeface="Calibri"/>
              </a:rPr>
              <a:t>. B. Besprechen Sie einen verpassten Lichtzeichen sofort nach der Probe mit dem Techniker in einer ruhigen Ecke und nicht während einer Besprechung mit der gesamten Besetzung.</a:t>
            </a:r>
            <a:endParaRPr>
              <a:solidFill>
                <a:srgbClr val="000000"/>
              </a:solidFill>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solidFill>
                  <a:srgbClr val="000000"/>
                </a:solidFill>
                <a:latin typeface="Calibri"/>
                <a:ea typeface="Calibri"/>
                <a:cs typeface="Calibri"/>
                <a:sym typeface="Calibri"/>
              </a:rPr>
              <a:t>(Gemeinsame Verantwortung und zukunftsorientierte Maßnahmen</a:t>
            </a:r>
            <a:r>
              <a:rPr lang="en-GB">
                <a:solidFill>
                  <a:srgbClr val="000000"/>
                </a:solidFill>
                <a:latin typeface="Calibri"/>
                <a:ea typeface="Calibri"/>
                <a:cs typeface="Calibri"/>
                <a:sym typeface="Calibri"/>
              </a:rPr>
              <a:t>). Fragen Sie z. B. „Wie können wir das nächste Mal vermeiden?“, anstatt Schuldzuweisungen zu machen.</a:t>
            </a:r>
            <a:endParaRPr>
              <a:solidFill>
                <a:srgbClr val="000000"/>
              </a:solidFill>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solidFill>
                  <a:srgbClr val="000000"/>
                </a:solidFill>
                <a:latin typeface="Calibri"/>
                <a:ea typeface="Calibri"/>
                <a:cs typeface="Calibri"/>
                <a:sym typeface="Calibri"/>
              </a:rPr>
              <a:t> (Erkennen Sie Herausforderungen und bieten Sie Unterstützung an). </a:t>
            </a:r>
            <a:r>
              <a:rPr lang="en-GB">
                <a:solidFill>
                  <a:srgbClr val="000000"/>
                </a:solidFill>
                <a:latin typeface="Calibri"/>
                <a:ea typeface="Calibri"/>
                <a:cs typeface="Calibri"/>
                <a:sym typeface="Calibri"/>
              </a:rPr>
              <a:t>Z. B.: „Ich weiß, dass die schnellen Wechsel eine Herausforderung sind. Was können wir bei den Bühnenumbauten ändern, damit es für Sie reibungsloser abläuft?“</a:t>
            </a:r>
            <a:endParaRPr>
              <a:solidFill>
                <a:srgbClr val="000000"/>
              </a:solidFill>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solidFill>
                  <a:srgbClr val="000000"/>
                </a:solidFill>
                <a:latin typeface="Calibri"/>
                <a:ea typeface="Calibri"/>
                <a:cs typeface="Calibri"/>
                <a:sym typeface="Calibri"/>
              </a:rPr>
              <a:t>(Sicherstellen, dass Feedback zu Fortschritten führt, Fürsorge zeigen. Verantwortlichkeit) </a:t>
            </a:r>
            <a:r>
              <a:rPr lang="en-GB">
                <a:solidFill>
                  <a:srgbClr val="000000"/>
                </a:solidFill>
                <a:latin typeface="Calibri"/>
                <a:ea typeface="Calibri"/>
                <a:cs typeface="Calibri"/>
                <a:sym typeface="Calibri"/>
              </a:rPr>
              <a:t>  Beispiel: Fragen Sie eine Woche später nach: „Wie funktionieren die neuen Bühnenmarkierungen für Ihren Auftritt?“</a:t>
            </a:r>
            <a:endParaRPr>
              <a:solidFill>
                <a:srgbClr val="000000"/>
              </a:solidFill>
              <a:latin typeface="Calibri"/>
              <a:ea typeface="Calibri"/>
              <a:cs typeface="Calibri"/>
              <a:sym typeface="Calibri"/>
            </a:endParaRPr>
          </a:p>
          <a:p>
            <a:pPr marL="0" lvl="0" indent="0" algn="l" rtl="0">
              <a:spcBef>
                <a:spcPts val="0"/>
              </a:spcBef>
              <a:spcAft>
                <a:spcPts val="0"/>
              </a:spcAft>
              <a:buNone/>
            </a:pPr>
            <a:endParaRPr>
              <a:solidFill>
                <a:srgbClr val="000000"/>
              </a:solidFill>
              <a:latin typeface="Calibri"/>
              <a:ea typeface="Calibri"/>
              <a:cs typeface="Calibri"/>
              <a:sym typeface="Calibri"/>
            </a:endParaRPr>
          </a:p>
          <a:p>
            <a:pPr marL="0" lvl="0" indent="0" algn="l" rtl="0">
              <a:spcBef>
                <a:spcPts val="0"/>
              </a:spcBef>
              <a:spcAft>
                <a:spcPts val="0"/>
              </a:spcAft>
              <a:buNone/>
            </a:pPr>
            <a:endParaRPr>
              <a:latin typeface="Calibri"/>
              <a:ea typeface="Calibri"/>
              <a:cs typeface="Calibri"/>
              <a:sym typeface="Calibri"/>
            </a:endParaRPr>
          </a:p>
          <a:p>
            <a:pPr marL="0" lvl="0" indent="0" algn="l" rtl="0">
              <a:lnSpc>
                <a:spcPct val="100000"/>
              </a:lnSpc>
              <a:spcBef>
                <a:spcPts val="0"/>
              </a:spcBef>
              <a:spcAft>
                <a:spcPts val="0"/>
              </a:spcAft>
              <a:buNone/>
            </a:pPr>
            <a:endParaRPr>
              <a:latin typeface="Calibri"/>
              <a:ea typeface="Calibri"/>
              <a:cs typeface="Calibri"/>
              <a:sym typeface="Calibri"/>
            </a:endParaRPr>
          </a:p>
        </p:txBody>
      </p:sp>
      <p:sp>
        <p:nvSpPr>
          <p:cNvPr id="302" name="Google Shape;302;g34519fc2d75_0_18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3" name="Google Shape;313;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b="1">
                <a:latin typeface="Calibri"/>
                <a:ea typeface="Calibri"/>
                <a:cs typeface="Calibri"/>
                <a:sym typeface="Calibri"/>
              </a:rPr>
              <a:t>Problemlösung und Konfliktmanagement</a:t>
            </a: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Die darstellenden Künste bewegen sich in einer Welt ständiger Unvorhersehbarkeit. Sie erfordern eine außergewöhnliche Fähigkeit zum schnellen Denken und zur Problemlösung. Problemlösung ist die Fähigkeit, Chaos in Erfolg zu verwandeln, Dynamik zu gewährleisten und die Integrität der Darbietung zu bewahren.</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Problemlösung</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i.  Die grundlegende Denkweise: Kreative Lösungen finden </a:t>
            </a:r>
            <a:r>
              <a:rPr lang="en-GB" i="1">
                <a:latin typeface="Calibri"/>
                <a:ea typeface="Calibri"/>
                <a:cs typeface="Calibri"/>
                <a:sym typeface="Calibri"/>
              </a:rPr>
              <a:t>(Bild) </a:t>
            </a:r>
            <a:endParaRPr i="1">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ii. Der Teamaspekt: </a:t>
            </a:r>
            <a:r>
              <a:rPr lang="en-GB" i="1">
                <a:latin typeface="Calibri"/>
                <a:ea typeface="Calibri"/>
                <a:cs typeface="Calibri"/>
                <a:sym typeface="Calibri"/>
              </a:rPr>
              <a:t>Problemlösung ist eine Teamleistung, bei der es darum geht, sowohl Emotionen als auch Ideen konstruktiv zu managen, insbesondere unter Druck: </a:t>
            </a:r>
            <a:endParaRPr i="1">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u="sng">
                <a:latin typeface="Calibri"/>
                <a:ea typeface="Calibri"/>
                <a:cs typeface="Calibri"/>
                <a:sym typeface="Calibri"/>
              </a:rPr>
              <a:t>Emotionen konstruktiv steuern: </a:t>
            </a:r>
            <a:r>
              <a:rPr lang="en-GB">
                <a:latin typeface="Calibri"/>
                <a:ea typeface="Calibri"/>
                <a:cs typeface="Calibri"/>
                <a:sym typeface="Calibri"/>
              </a:rPr>
              <a:t> Kanalisieren Sie Stress in Zusammenarbeit, nicht in Konflikte. Schaffen Sie einen Raum, in dem Frustrationen respektvoll geäußert und in umsetzbare Lösungen umgewandelt werden können.</a:t>
            </a:r>
            <a:endParaRPr>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u="sng">
                <a:latin typeface="Calibri"/>
                <a:ea typeface="Calibri"/>
                <a:cs typeface="Calibri"/>
                <a:sym typeface="Calibri"/>
              </a:rPr>
              <a:t>Respekt während des Brainstormings fördern: </a:t>
            </a:r>
            <a:r>
              <a:rPr lang="en-GB">
                <a:latin typeface="Calibri"/>
                <a:ea typeface="Calibri"/>
                <a:cs typeface="Calibri"/>
                <a:sym typeface="Calibri"/>
              </a:rPr>
              <a:t>Alle ersten Ideen, egal wie unkonventionell sie auch sein mögen, verdienen Beachtung. Vorschläge vorzeitig abzulehnen, hemmt die Kreativität und untergräbt das Vertrauen.</a:t>
            </a:r>
            <a:endParaRPr>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u="sng">
                <a:latin typeface="Calibri"/>
                <a:ea typeface="Calibri"/>
                <a:cs typeface="Calibri"/>
                <a:sym typeface="Calibri"/>
              </a:rPr>
              <a:t>Fördern Sie psychologische Sicherheit: </a:t>
            </a:r>
            <a:r>
              <a:rPr lang="en-GB">
                <a:latin typeface="Calibri"/>
                <a:ea typeface="Calibri"/>
                <a:cs typeface="Calibri"/>
                <a:sym typeface="Calibri"/>
              </a:rPr>
              <a:t> Ermutigen Sie zu unterschiedlichen Perspektiven und offenem Dialog. Dies ermöglicht es den Einzelnen, Ideen frei auszutauschen und innovatives Denken anzuregen.</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p:txBody>
      </p:sp>
      <p:sp>
        <p:nvSpPr>
          <p:cNvPr id="314" name="Google Shape;314;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22</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34519fc2d75_0_17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24" name="Google Shape;324;g34519fc2d75_0_17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r>
              <a:rPr lang="en-GB" b="1">
                <a:latin typeface="Calibri"/>
                <a:ea typeface="Calibri"/>
                <a:cs typeface="Calibri"/>
                <a:sym typeface="Calibri"/>
              </a:rPr>
              <a:t>Konfliktmanagement </a:t>
            </a:r>
            <a:r>
              <a:rPr lang="en-GB">
                <a:latin typeface="Calibri"/>
                <a:ea typeface="Calibri"/>
                <a:cs typeface="Calibri"/>
                <a:sym typeface="Calibri"/>
              </a:rPr>
              <a:t>in der darstellenden Kunst befasst sich mit der Lösung von Meinungsverschiedenheiten in einem anspruchsvollen, kooperativen Umfeld, um sicherzustellen, dass Konflikte den kreativen Prozess oder den Erfolg einer Produktion nicht beeinträchtigen. </a:t>
            </a:r>
            <a:br>
              <a:rPr lang="en-GB">
                <a:latin typeface="Calibri"/>
                <a:ea typeface="Calibri"/>
                <a:cs typeface="Calibri"/>
                <a:sym typeface="Calibri"/>
              </a:rPr>
            </a:b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ÜBUNG: </a:t>
            </a:r>
            <a:r>
              <a:rPr lang="en-GB" sz="1200" i="0" u="none" strike="noStrike" cap="none">
                <a:solidFill>
                  <a:schemeClr val="dk1"/>
                </a:solidFill>
                <a:latin typeface="Calibri"/>
                <a:ea typeface="Calibri"/>
                <a:cs typeface="Calibri"/>
                <a:sym typeface="Calibri"/>
              </a:rPr>
              <a:t>Szenariobasierte Übung: </a:t>
            </a:r>
            <a:r>
              <a:rPr lang="en-GB" sz="1200" b="1" i="0" u="none" strike="noStrike" cap="none">
                <a:solidFill>
                  <a:schemeClr val="dk1"/>
                </a:solidFill>
                <a:latin typeface="Calibri"/>
                <a:ea typeface="Calibri"/>
                <a:cs typeface="Calibri"/>
                <a:sym typeface="Calibri"/>
              </a:rPr>
              <a:t> Konfliktlösung in einem kreativen Team erleichtern</a:t>
            </a:r>
            <a:endParaRPr sz="1200" b="1" i="0" u="none" strike="noStrike" cap="none">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400"/>
              <a:buFont typeface="Arial"/>
              <a:buNone/>
            </a:pPr>
            <a:r>
              <a:rPr lang="en-GB">
                <a:latin typeface="Calibri"/>
                <a:ea typeface="Calibri"/>
                <a:cs typeface="Calibri"/>
                <a:sym typeface="Calibri"/>
              </a:rPr>
              <a:t>Bitten Sie die Lernenden, zu skizzieren, welche Konfliktlösungsstrategien sie anwenden würden, und darüber nachzudenken, wie ihr Ansatz eine integrative Entscheidungsfindung, das Verständnis zwischen den Generationen und die Entwicklung von Soft Skills in kollaborativen Umgebungen der darstellenden Künste fördert. Sie können gerne die Hinweise zur Reflexion als Unterstützung verwenden. </a:t>
            </a:r>
            <a:endParaRPr b="1">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Szenario-Aufgabe: </a:t>
            </a: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i="0" u="none" strike="noStrike" cap="none">
                <a:solidFill>
                  <a:schemeClr val="dk1"/>
                </a:solidFill>
                <a:latin typeface="Calibri"/>
                <a:ea typeface="Calibri"/>
                <a:cs typeface="Calibri"/>
                <a:sym typeface="Calibri"/>
              </a:rPr>
              <a:t>Während der letzten technischen Probe für eine von Jugendlichen inszenierte zeitgenössische Opernproduktion verlangt der Regisseur (ein junger Nachwuchskünstler) eine dramatische Änderung der Beleuchtung, um eine Klimaxszene zu intensivieren. Der Lichtdesigner, ein erfahrener Techniker, lehnt dies unter Verweis auf Sicherheitsrisiken und die Notwendigkeit einer Neukalibrierung ab. Die Situation spitzt sich zu: Der Regisseur fühlt sich nicht gehört, der Designer fühlt sich abgewiesen, und der Rest des Teams wird sichtlich unruhig. Wie greifen Sie als Trainer, der diesen kollaborativen Prozess überwacht, mit Konfliktlösungsinstrumenten ein, um Vertrauen, Klarheit und den kreativen Fluss wiederherzustellen? </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b="1" i="0" u="none" strike="noStrike" cap="none">
                <a:solidFill>
                  <a:schemeClr val="dk1"/>
                </a:solidFill>
                <a:latin typeface="Calibri"/>
                <a:ea typeface="Calibri"/>
                <a:cs typeface="Calibri"/>
                <a:sym typeface="Calibri"/>
              </a:rPr>
              <a:t>Anregungen zum Nachdenken</a:t>
            </a: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b="1" i="0" u="none" strike="noStrike" cap="none">
                <a:solidFill>
                  <a:schemeClr val="dk1"/>
                </a:solidFill>
                <a:latin typeface="Calibri"/>
                <a:ea typeface="Calibri"/>
                <a:cs typeface="Calibri"/>
                <a:sym typeface="Calibri"/>
              </a:rPr>
              <a:t>Identifizieren Sie </a:t>
            </a:r>
            <a:r>
              <a:rPr lang="en-GB" sz="1200" i="0" u="none" strike="noStrike" cap="none">
                <a:solidFill>
                  <a:schemeClr val="dk1"/>
                </a:solidFill>
                <a:latin typeface="Calibri"/>
                <a:ea typeface="Calibri"/>
                <a:cs typeface="Calibri"/>
                <a:sym typeface="Calibri"/>
              </a:rPr>
              <a:t>die relevantesten Konfliktmanagement-Tools (z. B. aktives Zuhören, Umdeutung, Mediation).</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b="1" i="0" u="none" strike="noStrike" cap="none">
                <a:solidFill>
                  <a:schemeClr val="dk1"/>
                </a:solidFill>
                <a:latin typeface="Calibri"/>
                <a:ea typeface="Calibri"/>
                <a:cs typeface="Calibri"/>
                <a:sym typeface="Calibri"/>
              </a:rPr>
              <a:t>Beschreiben Sie, </a:t>
            </a:r>
            <a:r>
              <a:rPr lang="en-GB" sz="1200" i="0" u="none" strike="noStrike" cap="none">
                <a:solidFill>
                  <a:schemeClr val="dk1"/>
                </a:solidFill>
                <a:latin typeface="Calibri"/>
                <a:ea typeface="Calibri"/>
                <a:cs typeface="Calibri"/>
                <a:sym typeface="Calibri"/>
              </a:rPr>
              <a:t>wie Sie sowohl den aufstrebenden Regisseur als auch den erfahrenen Techniker unterstützen und gleichzeitig das Unbehagen des gesamten Teams angehen würden.</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b="1" i="0" u="none" strike="noStrike" cap="none">
                <a:solidFill>
                  <a:schemeClr val="dk1"/>
                </a:solidFill>
                <a:latin typeface="Calibri"/>
                <a:ea typeface="Calibri"/>
                <a:cs typeface="Calibri"/>
                <a:sym typeface="Calibri"/>
              </a:rPr>
              <a:t>Anregungen zur Reflexion: </a:t>
            </a:r>
            <a:endParaRPr b="1">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sz="1200" i="0" u="none" strike="noStrike" cap="none">
                <a:solidFill>
                  <a:schemeClr val="dk1"/>
                </a:solidFill>
                <a:latin typeface="Calibri"/>
                <a:ea typeface="Calibri"/>
                <a:cs typeface="Calibri"/>
                <a:sym typeface="Calibri"/>
              </a:rPr>
              <a:t>Was waren die zugrunde liegenden Ursachen für den Konflikt in diesem Szenario</a:t>
            </a:r>
            <a:r>
              <a:rPr lang="en-GB">
                <a:latin typeface="Calibri"/>
                <a:ea typeface="Calibri"/>
                <a:cs typeface="Calibri"/>
                <a:sym typeface="Calibri"/>
              </a:rPr>
              <a:t>?</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sz="1200" i="0" u="none" strike="noStrike" cap="none">
                <a:solidFill>
                  <a:schemeClr val="dk1"/>
                </a:solidFill>
                <a:latin typeface="Calibri"/>
                <a:ea typeface="Calibri"/>
                <a:cs typeface="Calibri"/>
                <a:sym typeface="Calibri"/>
              </a:rPr>
              <a:t>Wie würden Sie zwischen den beteiligten Parteien vermitteln?</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sz="1200" i="0" u="none" strike="noStrike" cap="none">
                <a:solidFill>
                  <a:schemeClr val="dk1"/>
                </a:solidFill>
                <a:latin typeface="Calibri"/>
                <a:ea typeface="Calibri"/>
                <a:cs typeface="Calibri"/>
                <a:sym typeface="Calibri"/>
              </a:rPr>
              <a:t>Welche Soft Skills (z. B. aktives Zuhören, Anpassungsfähigkeit) würden Sie priorisieren?</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sz="1200" i="0" u="none" strike="noStrike" cap="none">
                <a:solidFill>
                  <a:schemeClr val="dk1"/>
                </a:solidFill>
                <a:latin typeface="Calibri"/>
                <a:ea typeface="Calibri"/>
                <a:cs typeface="Calibri"/>
                <a:sym typeface="Calibri"/>
              </a:rPr>
              <a:t>Wie können Sie Raum für eine Lösung schaffen, ohne eine Einigung zu erzwingen?</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sz="1200" i="0" u="none" strike="noStrike" cap="none">
                <a:solidFill>
                  <a:schemeClr val="dk1"/>
                </a:solidFill>
                <a:latin typeface="Calibri"/>
                <a:ea typeface="Calibri"/>
                <a:cs typeface="Calibri"/>
                <a:sym typeface="Calibri"/>
              </a:rPr>
              <a:t>Was würden Sie anders machen, wenn dies in Ihrem eigenen Ausbildungskontext passieren würde?</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i="1">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b="1" i="1" u="none" strike="noStrike" cap="none">
                <a:solidFill>
                  <a:schemeClr val="dk1"/>
                </a:solidFill>
                <a:latin typeface="Calibri"/>
                <a:ea typeface="Calibri"/>
                <a:cs typeface="Calibri"/>
                <a:sym typeface="Calibri"/>
              </a:rPr>
              <a:t>Hinweis: </a:t>
            </a:r>
            <a:r>
              <a:rPr lang="en-GB" sz="1200" i="0" u="none" strike="noStrike" cap="none">
                <a:solidFill>
                  <a:schemeClr val="dk1"/>
                </a:solidFill>
                <a:latin typeface="Calibri"/>
                <a:ea typeface="Calibri"/>
                <a:cs typeface="Calibri"/>
                <a:sym typeface="Calibri"/>
              </a:rPr>
              <a:t>Passen Sie Konfliktlösungsinstrumente stets an das Tempo, die Rollen und den Druck an, die für jeden Kontext innerhalb der vielfältigen Landschaft des </a:t>
            </a:r>
            <a:r>
              <a:rPr lang="en-GB" sz="1200" i="1" u="none" strike="noStrike" cap="none">
                <a:solidFill>
                  <a:schemeClr val="dk1"/>
                </a:solidFill>
                <a:latin typeface="Calibri"/>
                <a:ea typeface="Calibri"/>
                <a:cs typeface="Calibri"/>
                <a:sym typeface="Calibri"/>
              </a:rPr>
              <a:t>Live-Performance-Sektors</a:t>
            </a:r>
            <a:r>
              <a:rPr lang="en-GB" sz="1200" i="0" u="none" strike="noStrike" cap="none">
                <a:solidFill>
                  <a:schemeClr val="dk1"/>
                </a:solidFill>
                <a:latin typeface="Calibri"/>
                <a:ea typeface="Calibri"/>
                <a:cs typeface="Calibri"/>
                <a:sym typeface="Calibri"/>
              </a:rPr>
              <a:t> spezifisch sind</a:t>
            </a:r>
            <a:r>
              <a:rPr lang="en-GB" sz="1200" i="1" u="none" strike="noStrike" cap="none">
                <a:solidFill>
                  <a:schemeClr val="dk1"/>
                </a:solidFill>
                <a:latin typeface="Calibri"/>
                <a:ea typeface="Calibri"/>
                <a:cs typeface="Calibri"/>
                <a:sym typeface="Calibri"/>
              </a:rPr>
              <a:t>.</a:t>
            </a:r>
            <a:endParaRPr>
              <a:latin typeface="Calibri"/>
              <a:ea typeface="Calibri"/>
              <a:cs typeface="Calibri"/>
              <a:sym typeface="Calibri"/>
            </a:endParaRPr>
          </a:p>
        </p:txBody>
      </p:sp>
      <p:sp>
        <p:nvSpPr>
          <p:cNvPr id="325" name="Google Shape;325;g34519fc2d75_0_17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Google Shape;335;g34519fc2d75_0_6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6" name="Google Shape;336;g34519fc2d75_0_6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04800" algn="just" rtl="0">
              <a:lnSpc>
                <a:spcPct val="115000"/>
              </a:lnSpc>
              <a:spcBef>
                <a:spcPts val="600"/>
              </a:spcBef>
              <a:spcAft>
                <a:spcPts val="0"/>
              </a:spcAft>
              <a:buClr>
                <a:schemeClr val="dk1"/>
              </a:buClr>
              <a:buSzPts val="1200"/>
              <a:buFont typeface="Calibri"/>
              <a:buChar char="➔"/>
            </a:pPr>
            <a:r>
              <a:rPr lang="en-GB">
                <a:latin typeface="Calibri"/>
                <a:ea typeface="Calibri"/>
                <a:cs typeface="Calibri"/>
                <a:sym typeface="Calibri"/>
              </a:rPr>
              <a:t>Verhandlungsmanagement</a:t>
            </a:r>
            <a:endParaRPr>
              <a:latin typeface="Calibri"/>
              <a:ea typeface="Calibri"/>
              <a:cs typeface="Calibri"/>
              <a:sym typeface="Calibri"/>
            </a:endParaRPr>
          </a:p>
          <a:p>
            <a:pPr marL="0" lvl="0" indent="0" algn="just" rtl="0">
              <a:lnSpc>
                <a:spcPct val="115000"/>
              </a:lnSpc>
              <a:spcBef>
                <a:spcPts val="600"/>
              </a:spcBef>
              <a:spcAft>
                <a:spcPts val="0"/>
              </a:spcAft>
              <a:buClr>
                <a:schemeClr val="dk1"/>
              </a:buClr>
              <a:buSzPts val="1100"/>
              <a:buFont typeface="Arial"/>
              <a:buNone/>
            </a:pPr>
            <a:r>
              <a:rPr lang="en-GB">
                <a:latin typeface="Calibri"/>
                <a:ea typeface="Calibri"/>
                <a:cs typeface="Calibri"/>
                <a:sym typeface="Calibri"/>
              </a:rPr>
              <a:t>Verhandeln ist eine grundlegende Lebenskompetenz, die täglich ganz selbstverständlich zum Einsatz kommt, im beruflichen Umfeld jedoch oft zu wenig genutzt wird. In der darstellenden Kunst ist es ein Gespräch, ein Geben und Nehmen, um eine gemeinsame Basis zu finden, die sicherstellt, dass sich alle Parteien gehört, respektiert und zufrieden fühlen. Bei konstruktiven Verhandlungen geht es darum, stärkere Beziehungen und dauerhafte Lösungen aufzubauen. </a:t>
            </a:r>
            <a:endParaRPr>
              <a:latin typeface="Calibri"/>
              <a:ea typeface="Calibri"/>
              <a:cs typeface="Calibri"/>
              <a:sym typeface="Calibri"/>
            </a:endParaRPr>
          </a:p>
          <a:p>
            <a:pPr marL="0" lvl="0" indent="0" algn="just" rtl="0">
              <a:lnSpc>
                <a:spcPct val="115000"/>
              </a:lnSpc>
              <a:spcBef>
                <a:spcPts val="600"/>
              </a:spcBef>
              <a:spcAft>
                <a:spcPts val="0"/>
              </a:spcAft>
              <a:buClr>
                <a:schemeClr val="dk1"/>
              </a:buClr>
              <a:buSzPts val="1100"/>
              <a:buFont typeface="Arial"/>
              <a:buNone/>
            </a:pPr>
            <a:r>
              <a:rPr lang="en-GB">
                <a:latin typeface="Calibri"/>
                <a:ea typeface="Calibri"/>
                <a:cs typeface="Calibri"/>
                <a:sym typeface="Calibri"/>
              </a:rPr>
              <a:t>Verhandlungstechniken – zur Förderung von Klarheit, Flexibilität und gegenseitigem Nutzen.</a:t>
            </a:r>
            <a:endParaRPr>
              <a:latin typeface="Calibri"/>
              <a:ea typeface="Calibri"/>
              <a:cs typeface="Calibri"/>
              <a:sym typeface="Calibri"/>
            </a:endParaRPr>
          </a:p>
          <a:p>
            <a:pPr marL="0" lvl="0" indent="0" algn="just" rtl="0">
              <a:lnSpc>
                <a:spcPct val="115000"/>
              </a:lnSpc>
              <a:spcBef>
                <a:spcPts val="600"/>
              </a:spcBef>
              <a:spcAft>
                <a:spcPts val="0"/>
              </a:spcAft>
              <a:buClr>
                <a:schemeClr val="dk1"/>
              </a:buClr>
              <a:buSzPts val="1100"/>
              <a:buFont typeface="Arial"/>
              <a:buNone/>
            </a:pPr>
            <a:r>
              <a:rPr lang="en-GB" b="1">
                <a:latin typeface="Calibri"/>
                <a:ea typeface="Calibri"/>
                <a:cs typeface="Calibri"/>
                <a:sym typeface="Calibri"/>
              </a:rPr>
              <a:t>PULL-Kommunikation: </a:t>
            </a:r>
            <a:r>
              <a:rPr lang="en-GB">
                <a:latin typeface="Calibri"/>
                <a:ea typeface="Calibri"/>
                <a:cs typeface="Calibri"/>
                <a:sym typeface="Calibri"/>
              </a:rPr>
              <a:t>Ein Kommunikationsstil, der aktiv versucht, die Perspektiven anderer zu verstehen, Offenheit, Neugier und konstruktiven Dialog fördert, um Differenzen in kooperative Vereinbarungen umzuwandeln, anstatt Argumente durchzusetzen oder defensiv zu reagieren.</a:t>
            </a:r>
            <a:endParaRPr b="1">
              <a:latin typeface="Calibri"/>
              <a:ea typeface="Calibri"/>
              <a:cs typeface="Calibri"/>
              <a:sym typeface="Calibri"/>
            </a:endParaRPr>
          </a:p>
          <a:p>
            <a:pPr marL="457200" lvl="0" indent="-304800" algn="just" rtl="0">
              <a:lnSpc>
                <a:spcPct val="115000"/>
              </a:lnSpc>
              <a:spcBef>
                <a:spcPts val="600"/>
              </a:spcBef>
              <a:spcAft>
                <a:spcPts val="0"/>
              </a:spcAft>
              <a:buClr>
                <a:schemeClr val="dk1"/>
              </a:buClr>
              <a:buSzPts val="1200"/>
              <a:buFont typeface="Calibri"/>
              <a:buChar char="➔"/>
            </a:pPr>
            <a:r>
              <a:rPr lang="en-GB">
                <a:latin typeface="Calibri"/>
                <a:ea typeface="Calibri"/>
                <a:cs typeface="Calibri"/>
                <a:sym typeface="Calibri"/>
              </a:rPr>
              <a:t>Change Management </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Kernidee: </a:t>
            </a:r>
            <a:r>
              <a:rPr lang="en-GB">
                <a:latin typeface="Calibri"/>
                <a:ea typeface="Calibri"/>
                <a:cs typeface="Calibri"/>
                <a:sym typeface="Calibri"/>
              </a:rPr>
              <a:t>Im unvorhersehbaren Bereich der darstellenden Künste erfordert das Management von Veränderungen Vertrauen, Belastbarkeit und Agilität, um Herausforderungen in Wachstum umzuwandeln. Die Grundlagen für Veränderungen sind Vertrauen und Belastbarkeit, um Veränderungen zielgerichtet zu steuern, sodass Teams daran wachsen können.</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a:latin typeface="Calibri"/>
                <a:ea typeface="Calibri"/>
                <a:cs typeface="Calibri"/>
                <a:sym typeface="Calibri"/>
              </a:rPr>
              <a:t>i. </a:t>
            </a:r>
            <a:r>
              <a:rPr lang="en-GB" b="1">
                <a:latin typeface="Calibri"/>
                <a:ea typeface="Calibri"/>
                <a:cs typeface="Calibri"/>
                <a:sym typeface="Calibri"/>
              </a:rPr>
              <a:t>Agilität</a:t>
            </a:r>
            <a:r>
              <a:rPr lang="en-GB">
                <a:latin typeface="Calibri"/>
                <a:ea typeface="Calibri"/>
                <a:cs typeface="Calibri"/>
                <a:sym typeface="Calibri"/>
              </a:rPr>
              <a:t> begrüßen:</a:t>
            </a:r>
            <a:endParaRPr>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a:latin typeface="Calibri"/>
                <a:ea typeface="Calibri"/>
                <a:cs typeface="Calibri"/>
                <a:sym typeface="Calibri"/>
              </a:rPr>
              <a:t>Denkweise: Flexibler, schrittweiser Ansatz. Learning by Doing (ausprobieren, anpassen, verbessern).</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Scrum-Framework (praktische Tools):</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Iterative Entwicklung (Sprints): Kurze Arbeitszyklen für schnelle Anpassungen.</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Sichtbarkeit und Anpassungsfähigkeit: Regelmäßige Check-ins für Transparenz.</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Funktionsübergreifende Teams: Vielfältige Zusammenarbeit.</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Klare Rollenverteilung und Verantwortlichkeit: Strukturierte Teamrollen.</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Reaktion auf Stakeholder: Zielgruppen-/Stakeholder-orientierte Projekte.</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Kontinuierliche Verbesserung: Rückblicke zum Lernen und zur Verbesserung.</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a:latin typeface="Calibri"/>
                <a:ea typeface="Calibri"/>
                <a:cs typeface="Calibri"/>
                <a:sym typeface="Calibri"/>
              </a:rPr>
              <a:t>ii. Übergänge meistern: </a:t>
            </a:r>
            <a:r>
              <a:rPr lang="en-GB" b="1">
                <a:latin typeface="Calibri"/>
                <a:ea typeface="Calibri"/>
                <a:cs typeface="Calibri"/>
                <a:sym typeface="Calibri"/>
              </a:rPr>
              <a:t>Das Bridges-Modell</a:t>
            </a:r>
            <a:endParaRPr b="1">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b="1">
                <a:latin typeface="Calibri"/>
                <a:ea typeface="Calibri"/>
                <a:cs typeface="Calibri"/>
                <a:sym typeface="Calibri"/>
              </a:rPr>
              <a:t>Fokus</a:t>
            </a:r>
            <a:r>
              <a:rPr lang="en-GB">
                <a:latin typeface="Calibri"/>
                <a:ea typeface="Calibri"/>
                <a:cs typeface="Calibri"/>
                <a:sym typeface="Calibri"/>
              </a:rPr>
              <a:t>: Befasst sich mit den emotionalen Auswirkungen von Veränderungen auf Einzelpersonen.</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Drei Phasen des Übergangs:</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AutoNum type="arabicPeriod"/>
            </a:pPr>
            <a:r>
              <a:rPr lang="en-GB">
                <a:latin typeface="Calibri"/>
                <a:ea typeface="Calibri"/>
                <a:cs typeface="Calibri"/>
                <a:sym typeface="Calibri"/>
              </a:rPr>
              <a:t>Beenden, Verlieren und Loslassen: Reaktionen (Angst, Widerstand). </a:t>
            </a:r>
            <a:br>
              <a:rPr lang="en-GB">
                <a:latin typeface="Calibri"/>
                <a:ea typeface="Calibri"/>
                <a:cs typeface="Calibri"/>
                <a:sym typeface="Calibri"/>
              </a:rPr>
            </a:br>
            <a:r>
              <a:rPr lang="en-GB">
                <a:latin typeface="Calibri"/>
                <a:ea typeface="Calibri"/>
                <a:cs typeface="Calibri"/>
                <a:sym typeface="Calibri"/>
              </a:rPr>
              <a:t>Unterstützung: Empathie, Anerkennung des Verlusts.</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AutoNum type="arabicPeriod"/>
            </a:pPr>
            <a:r>
              <a:rPr lang="en-GB">
                <a:latin typeface="Calibri"/>
                <a:ea typeface="Calibri"/>
                <a:cs typeface="Calibri"/>
                <a:sym typeface="Calibri"/>
              </a:rPr>
              <a:t>Die neutrale Zone: „Dazwischen“ (Verwirrung, Frustration). </a:t>
            </a:r>
            <a:br>
              <a:rPr lang="en-GB">
                <a:latin typeface="Calibri"/>
                <a:ea typeface="Calibri"/>
                <a:cs typeface="Calibri"/>
                <a:sym typeface="Calibri"/>
              </a:rPr>
            </a:br>
            <a:r>
              <a:rPr lang="en-GB">
                <a:latin typeface="Calibri"/>
                <a:ea typeface="Calibri"/>
                <a:cs typeface="Calibri"/>
                <a:sym typeface="Calibri"/>
              </a:rPr>
              <a:t>Unterstützung: Sicherer Raum, klare kurzfristige Ziele.</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AutoNum type="arabicPeriod"/>
            </a:pPr>
            <a:r>
              <a:rPr lang="en-GB">
                <a:latin typeface="Calibri"/>
                <a:ea typeface="Calibri"/>
                <a:cs typeface="Calibri"/>
                <a:sym typeface="Calibri"/>
              </a:rPr>
              <a:t>Der Neuanfang: Akzeptanz, neue Routinen (positiv). </a:t>
            </a:r>
            <a:br>
              <a:rPr lang="en-GB">
                <a:latin typeface="Calibri"/>
                <a:ea typeface="Calibri"/>
                <a:cs typeface="Calibri"/>
                <a:sym typeface="Calibri"/>
              </a:rPr>
            </a:br>
            <a:r>
              <a:rPr lang="en-GB">
                <a:latin typeface="Calibri"/>
                <a:ea typeface="Calibri"/>
                <a:cs typeface="Calibri"/>
                <a:sym typeface="Calibri"/>
              </a:rPr>
              <a:t>Unterstützung: Erfolge feiern, Rollen klären.</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a:latin typeface="Calibri"/>
                <a:ea typeface="Calibri"/>
                <a:cs typeface="Calibri"/>
                <a:sym typeface="Calibri"/>
              </a:rPr>
              <a:t>iv. Werkzeug für kontinuierliche Verbesserung: </a:t>
            </a:r>
            <a:r>
              <a:rPr lang="en-GB" b="1">
                <a:latin typeface="Calibri"/>
                <a:ea typeface="Calibri"/>
                <a:cs typeface="Calibri"/>
                <a:sym typeface="Calibri"/>
              </a:rPr>
              <a:t>Der PDCA-Zyklus (Plan-Do-Check-Act-Zyklus)</a:t>
            </a:r>
            <a:endParaRPr b="1">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a:latin typeface="Calibri"/>
                <a:ea typeface="Calibri"/>
                <a:cs typeface="Calibri"/>
                <a:sym typeface="Calibri"/>
              </a:rPr>
              <a:t>Fokus: Praktischer Kreislauf für kontinuierliches Lernen und Iteration. Ideal für dynamische Umgebungen.</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Zyklus-Schritte:</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Planen: Veränderungen identifizieren, Ziele festlegen.</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Ausführen: Pilotprojekt, Team unterstützen.</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Überprüfen: Bewerten, was funktioniert hat und was nicht.</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Handeln: Plan verfeinern, Verbesserungen einbetten.</a:t>
            </a:r>
            <a:endParaRPr/>
          </a:p>
        </p:txBody>
      </p:sp>
      <p:sp>
        <p:nvSpPr>
          <p:cNvPr id="337" name="Google Shape;337;g34519fc2d75_0_6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24</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C9C66-30CA-2AD0-B6AB-9B60A6943CC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72FCD067-6216-9DA9-20DD-E02219E90974}"/>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1E66B1D4-3BD2-A23C-4716-FAE35622FE01}"/>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1DBF87C0-6F08-5756-9A29-D8C4E1A96FC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25</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2734125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g34519fc2d75_0_30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47" name="Google Shape;347;g34519fc2d75_0_30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48" name="Google Shape;348;g34519fc2d75_0_30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26</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03AF4D-7746-2382-7AFA-6B8059C51657}"/>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2CB8A21-53D4-B85C-56AF-54EF61C2EE3F}"/>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D916F84-AFA9-388A-7E81-A0E4C8F4A3A4}"/>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Die wichtigsten Säulen von Lektion 3 sind: </a:t>
            </a:r>
          </a:p>
          <a:p>
            <a:endParaRPr lang="en-US" sz="1100" dirty="0">
              <a:latin typeface="Calibri" panose="020F0502020204030204" pitchFamily="34" charset="0"/>
              <a:ea typeface="Calibri" panose="020F0502020204030204" pitchFamily="34" charset="0"/>
              <a:cs typeface="Calibri" panose="020F0502020204030204" pitchFamily="34" charset="0"/>
            </a:endParaRPr>
          </a:p>
          <a:p>
            <a:pPr lvl="0">
              <a:buFont typeface="Arial" panose="020B0604020202020204" pitchFamily="34" charset="0"/>
              <a:buChar char="•"/>
            </a:pPr>
            <a:r>
              <a:rPr lang="en-GB"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rPr>
              <a:t>Vorbereitung der Trainer – Lernen im Raum: Gestaltung inklusiver Lernumgebungen und Einbindung der Teilnehmer</a:t>
            </a:r>
            <a:endParaRPr lang="el-GR"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endParaRPr>
          </a:p>
          <a:p>
            <a:pPr lvl="0">
              <a:buFont typeface="Arial" panose="020B0604020202020204" pitchFamily="34" charset="0"/>
              <a:buChar char="•"/>
            </a:pPr>
            <a:r>
              <a:rPr lang="en-GB"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rPr>
              <a:t>Umgang mit Machtverhältnissen </a:t>
            </a:r>
            <a:endParaRPr lang="el-GR"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endParaRPr>
          </a:p>
          <a:p>
            <a:pPr lvl="0">
              <a:buFont typeface="Arial" panose="020B0604020202020204" pitchFamily="34" charset="0"/>
              <a:buChar char="•"/>
            </a:pPr>
            <a:r>
              <a:rPr lang="en-GB"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rPr>
              <a:t>DEI-Konzepte und -Strategien </a:t>
            </a:r>
            <a:endParaRPr lang="el-GR"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endParaRPr>
          </a:p>
          <a:p>
            <a:pPr lvl="0">
              <a:buFont typeface="Arial" panose="020B0604020202020204" pitchFamily="34" charset="0"/>
              <a:buChar char="•"/>
            </a:pPr>
            <a:r>
              <a:rPr lang="en-GB"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rPr>
              <a:t>Aufbau einer adaptiven Denkweise und Resilienz: Praktische Ratschläge und Strategien</a:t>
            </a:r>
            <a:endParaRPr lang="el-GR"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endParaRPr>
          </a:p>
          <a:p>
            <a:endParaRPr lang="el-GR" dirty="0"/>
          </a:p>
        </p:txBody>
      </p:sp>
      <p:sp>
        <p:nvSpPr>
          <p:cNvPr id="4" name="Θέση αριθμού διαφάνειας 3">
            <a:extLst>
              <a:ext uri="{FF2B5EF4-FFF2-40B4-BE49-F238E27FC236}">
                <a16:creationId xmlns:a16="http://schemas.microsoft.com/office/drawing/2014/main" id="{0FD79292-10D4-0FC0-912A-2C3EE266307C}"/>
              </a:ext>
            </a:extLst>
          </p:cNvPr>
          <p:cNvSpPr>
            <a:spLocks noGrp="1"/>
          </p:cNvSpPr>
          <p:nvPr>
            <p:ph type="sldNum" sz="quarter" idx="5"/>
          </p:nvPr>
        </p:nvSpPr>
        <p:spPr/>
        <p:txBody>
          <a:bodyPr/>
          <a:lstStyle/>
          <a:p>
            <a:fld id="{D274D5D8-74C3-4A38-835E-EC8AAD529D29}" type="slidenum">
              <a:rPr lang="el-GR" smtClean="0"/>
              <a:t>27</a:t>
            </a:fld>
            <a:endParaRPr lang="el-GR"/>
          </a:p>
        </p:txBody>
      </p:sp>
    </p:spTree>
    <p:extLst>
      <p:ext uri="{BB962C8B-B14F-4D97-AF65-F5344CB8AC3E}">
        <p14:creationId xmlns:p14="http://schemas.microsoft.com/office/powerpoint/2010/main" val="1695077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Google Shape;355;g34519fc2d75_0_8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6" name="Google Shape;356;g34519fc2d75_0_8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04800" algn="just" rtl="0">
              <a:lnSpc>
                <a:spcPct val="115000"/>
              </a:lnSpc>
              <a:spcBef>
                <a:spcPts val="200"/>
              </a:spcBef>
              <a:spcAft>
                <a:spcPts val="0"/>
              </a:spcAft>
              <a:buClr>
                <a:srgbClr val="569838"/>
              </a:buClr>
              <a:buSzPts val="1200"/>
              <a:buFont typeface="Calibri"/>
              <a:buChar char="➔"/>
            </a:pPr>
            <a:r>
              <a:rPr lang="en-GB">
                <a:solidFill>
                  <a:srgbClr val="569838"/>
                </a:solidFill>
                <a:latin typeface="Calibri"/>
                <a:ea typeface="Calibri"/>
                <a:cs typeface="Calibri"/>
                <a:sym typeface="Calibri"/>
              </a:rPr>
              <a:t>Machtverhältnisse in den darstellenden Künsten verstehen</a:t>
            </a:r>
            <a:endParaRPr>
              <a:solidFill>
                <a:srgbClr val="569838"/>
              </a:solidFill>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sz="1100">
                <a:latin typeface="Calibri"/>
                <a:ea typeface="Calibri"/>
                <a:cs typeface="Calibri"/>
                <a:sym typeface="Calibri"/>
              </a:rPr>
              <a:t>Macht prägt jeden Aspekt der darstellenden Künste, von der Entstehung eines Projekts bis hin zur Rezeption durch das Publikum. Das Verständnis dieser Dynamiken schafft Raum für eine gerechtere und effektivere Zusammenarbeit. Die Auseinandersetzung mit Machtverhältnissen ist entscheidend, um Lernende und ihre Teams zu befähigen, integrative, transparente und wirklich erfolgreiche Arbeitsumgebungen zu schaffen. Der Schlüssel liegt darin, zu verstehen, wo und warum Machtdynamiken entstehen – und wie man sich darauf einstellen kann, um sie zu steuern. </a:t>
            </a:r>
            <a:endParaRPr sz="1100">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sz="1100">
                <a:solidFill>
                  <a:srgbClr val="569838"/>
                </a:solidFill>
                <a:latin typeface="Calibri"/>
                <a:ea typeface="Calibri"/>
                <a:cs typeface="Calibri"/>
                <a:sym typeface="Calibri"/>
              </a:rPr>
              <a:t>i. Wo Macht liegt: </a:t>
            </a:r>
            <a:br>
              <a:rPr lang="en-GB" sz="1100">
                <a:solidFill>
                  <a:srgbClr val="569838"/>
                </a:solidFill>
                <a:latin typeface="Calibri"/>
                <a:ea typeface="Calibri"/>
                <a:cs typeface="Calibri"/>
                <a:sym typeface="Calibri"/>
              </a:rPr>
            </a:br>
            <a:r>
              <a:rPr lang="en-GB" sz="1100">
                <a:latin typeface="Calibri"/>
                <a:ea typeface="Calibri"/>
                <a:cs typeface="Calibri"/>
                <a:sym typeface="Calibri"/>
              </a:rPr>
              <a:t>Macht ist nicht nur formal (Hierarchien, Förderinstitutionen usw.). Sie existiert auch subtil in:</a:t>
            </a:r>
            <a:endParaRPr sz="1100">
              <a:latin typeface="Calibri"/>
              <a:ea typeface="Calibri"/>
              <a:cs typeface="Calibri"/>
              <a:sym typeface="Calibri"/>
            </a:endParaRPr>
          </a:p>
          <a:p>
            <a:pPr marL="457200" lvl="0" indent="-298450" algn="l" rtl="0">
              <a:lnSpc>
                <a:spcPct val="115000"/>
              </a:lnSpc>
              <a:spcBef>
                <a:spcPts val="1200"/>
              </a:spcBef>
              <a:spcAft>
                <a:spcPts val="0"/>
              </a:spcAft>
              <a:buClr>
                <a:schemeClr val="dk1"/>
              </a:buClr>
              <a:buSzPts val="1100"/>
              <a:buFont typeface="Calibri"/>
              <a:buChar char="●"/>
            </a:pPr>
            <a:r>
              <a:rPr lang="en-GB" sz="1100" b="1">
                <a:latin typeface="Calibri"/>
                <a:ea typeface="Calibri"/>
                <a:cs typeface="Calibri"/>
                <a:sym typeface="Calibri"/>
              </a:rPr>
              <a:t>Informellen Hierarchien: </a:t>
            </a:r>
            <a:r>
              <a:rPr lang="en-GB" sz="1100">
                <a:latin typeface="Calibri"/>
                <a:ea typeface="Calibri"/>
                <a:cs typeface="Calibri"/>
                <a:sym typeface="Calibri"/>
              </a:rPr>
              <a:t>Basierend auf Erfahrung, Sichtbarkeit, Reputation oder Kontrolle über Ressourcen (z. B. technische Hilfsmittel, Probenzeit).</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Unausgesprochene Regeln und kulturelle Normen: </a:t>
            </a:r>
            <a:r>
              <a:rPr lang="en-GB" sz="1100">
                <a:latin typeface="Calibri"/>
                <a:ea typeface="Calibri"/>
                <a:cs typeface="Calibri"/>
                <a:sym typeface="Calibri"/>
              </a:rPr>
              <a:t>Der „unsichtbare Lehrplan” erwarteter Verhaltensweisen (z. B. immer „Ja” sagen, unaufgeforderte Anmerkungen vermeiden), der Hierarchien verstärken und Unbehagen zum Schweigen bringen kann.</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Informelle Netzwerke: </a:t>
            </a:r>
            <a:r>
              <a:rPr lang="en-GB" sz="1100">
                <a:latin typeface="Calibri"/>
                <a:ea typeface="Calibri"/>
                <a:cs typeface="Calibri"/>
                <a:sym typeface="Calibri"/>
              </a:rPr>
              <a:t>Kreise von „Bekannten”, die Beschäftigungsmöglichkeiten, Kooperationen und Zugangsmöglichkeiten prägen und oft diejenigen ausschließen, die keine Insider-Verbindungen haben.</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Gatekeeper: </a:t>
            </a:r>
            <a:r>
              <a:rPr lang="en-GB" sz="1100">
                <a:latin typeface="Calibri"/>
                <a:ea typeface="Calibri"/>
                <a:cs typeface="Calibri"/>
                <a:sym typeface="Calibri"/>
              </a:rPr>
              <a:t>Personen oder Institutionen (Schulen, Agenten, Casting-Direktoren) und digitale Systeme, die den Zugang zu Ressourcen, Sichtbarkeit und Karrierefortschritt kontrollieren und dabei oft subjektive Kriterien anwenden, die bestehende Vorurteile verstärken können (z. B. Social-Media-Algorithmen, KI-Tools, Streaming-Plattformen).</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Externe Einflüsse: </a:t>
            </a:r>
            <a:r>
              <a:rPr lang="en-GB" sz="1100">
                <a:latin typeface="Calibri"/>
                <a:ea typeface="Calibri"/>
                <a:cs typeface="Calibri"/>
                <a:sym typeface="Calibri"/>
              </a:rPr>
              <a:t>Geldgeber, Kritiker oder Interessengruppen aus der Community können interne Entscheidungen erheblich beeinflussen.</a:t>
            </a:r>
            <a:endParaRPr sz="1100">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sz="1100">
                <a:solidFill>
                  <a:srgbClr val="569838"/>
                </a:solidFill>
                <a:latin typeface="Calibri"/>
                <a:ea typeface="Calibri"/>
                <a:cs typeface="Calibri"/>
                <a:sym typeface="Calibri"/>
              </a:rPr>
              <a:t>ii. Warum es für Teams wichtig ist, Machtverhältnisse zu verstehen:</a:t>
            </a:r>
            <a:endParaRPr sz="1100">
              <a:solidFill>
                <a:srgbClr val="569838"/>
              </a:solidFill>
              <a:latin typeface="Calibri"/>
              <a:ea typeface="Calibri"/>
              <a:cs typeface="Calibri"/>
              <a:sym typeface="Calibri"/>
            </a:endParaRPr>
          </a:p>
          <a:p>
            <a:pPr marL="457200" lvl="0" indent="-298450" algn="l" rtl="0">
              <a:lnSpc>
                <a:spcPct val="115000"/>
              </a:lnSpc>
              <a:spcBef>
                <a:spcPts val="1200"/>
              </a:spcBef>
              <a:spcAft>
                <a:spcPts val="0"/>
              </a:spcAft>
              <a:buClr>
                <a:schemeClr val="dk1"/>
              </a:buClr>
              <a:buSzPts val="1100"/>
              <a:buFont typeface="Calibri"/>
              <a:buChar char="●"/>
            </a:pPr>
            <a:r>
              <a:rPr lang="en-GB" sz="1100" b="1">
                <a:latin typeface="Calibri"/>
                <a:ea typeface="Calibri"/>
                <a:cs typeface="Calibri"/>
                <a:sym typeface="Calibri"/>
              </a:rPr>
              <a:t>Auswirkungen auf die Zusammenarbeit: </a:t>
            </a:r>
            <a:r>
              <a:rPr lang="en-GB" sz="1100">
                <a:latin typeface="Calibri"/>
                <a:ea typeface="Calibri"/>
                <a:cs typeface="Calibri"/>
                <a:sym typeface="Calibri"/>
              </a:rPr>
              <a:t>Unausgesprochene oder unausgewogene Machtverhältnisse können zu Missverständnissen, Verzögerungen, Frustration und eingeschränkter Beteiligung führen. Das Bewusstsein dafür führt zu einer reibungsloseren und produktiveren Teamarbeit.</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Entscheidungsfindung: </a:t>
            </a:r>
            <a:r>
              <a:rPr lang="en-GB" sz="1100">
                <a:latin typeface="Calibri"/>
                <a:ea typeface="Calibri"/>
                <a:cs typeface="Calibri"/>
                <a:sym typeface="Calibri"/>
              </a:rPr>
              <a:t>Machtverhältnisse bestimmen, „wer entscheidet“ und wessen Stimme Gewicht hat, auch außerhalb formeller Rollen.</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Inklusion und Exklusion: </a:t>
            </a:r>
            <a:r>
              <a:rPr lang="en-GB" sz="1100">
                <a:latin typeface="Calibri"/>
                <a:ea typeface="Calibri"/>
                <a:cs typeface="Calibri"/>
                <a:sym typeface="Calibri"/>
              </a:rPr>
              <a:t>Machtstrukturen haben einen tiefgreifenden Einfluss darauf, wer sich zugehörig fühlt, gehört, eingestellt oder einbezogen wird. Sie können selbst bei formalen Gleichstellungsrichtlinien Ungleichgewichte aufrechterhalten.</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Diskriminierung: </a:t>
            </a:r>
            <a:r>
              <a:rPr lang="en-GB" sz="1100">
                <a:latin typeface="Calibri"/>
                <a:ea typeface="Calibri"/>
                <a:cs typeface="Calibri"/>
                <a:sym typeface="Calibri"/>
              </a:rPr>
              <a:t>Unausgewogene Machtverhältnisse begünstigen Diskriminierung, sei es explizit (direkte Handlungen), subtil (Mikroaggressionen, unbewusste Vorurteile) oder strukturell (institutionelle Normen, Repräsentationslücken, sozioökonomische Barrieren).</a:t>
            </a:r>
            <a:br>
              <a:rPr lang="en-GB" sz="1100">
                <a:latin typeface="Calibri"/>
                <a:ea typeface="Calibri"/>
                <a:cs typeface="Calibri"/>
                <a:sym typeface="Calibri"/>
              </a:rPr>
            </a:br>
            <a:endParaRPr/>
          </a:p>
        </p:txBody>
      </p:sp>
      <p:sp>
        <p:nvSpPr>
          <p:cNvPr id="357" name="Google Shape;357;g34519fc2d75_0_8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28</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Google Shape;366;g34519fc2d75_0_15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7" name="Google Shape;367;g34519fc2d75_0_15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Wie kann man sich anpassen, um eine gerechte Dynamik in der Praxis zu fördern?</a:t>
            </a:r>
            <a:r>
              <a:rPr lang="en-GB" i="1">
                <a:latin typeface="Calibri"/>
                <a:ea typeface="Calibri"/>
                <a:cs typeface="Calibri"/>
                <a:sym typeface="Calibri"/>
              </a:rPr>
              <a:t> 📌 </a:t>
            </a:r>
            <a:r>
              <a:rPr lang="en-GB">
                <a:latin typeface="Calibri"/>
                <a:ea typeface="Calibri"/>
                <a:cs typeface="Calibri"/>
                <a:sym typeface="Calibri"/>
              </a:rPr>
              <a:t>Fokus für Trainer: </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Bewusstsein fördern: </a:t>
            </a:r>
            <a:r>
              <a:rPr lang="en-GB">
                <a:latin typeface="Calibri"/>
                <a:ea typeface="Calibri"/>
                <a:cs typeface="Calibri"/>
                <a:sym typeface="Calibri"/>
              </a:rPr>
              <a:t>Ermutigen Sie die Lernenden, kritisch zu fragen: „Wer entscheidet? Wessen Stimme hat Gewicht? Wer profitiert von unausgesprochenen Normen? Wessen Stimmen fehlen?“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Das Unausgesprochene hinterfragen: </a:t>
            </a:r>
            <a:r>
              <a:rPr lang="en-GB">
                <a:latin typeface="Calibri"/>
                <a:ea typeface="Calibri"/>
                <a:cs typeface="Calibri"/>
                <a:sym typeface="Calibri"/>
              </a:rPr>
              <a:t>Leiten Sie Diskussionen über „Professionalität“ und kulturelle Normen, um ausgrenzende Praktiken zu identifizieren und zu hinterfragen.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Für Transparenz eintreten: </a:t>
            </a:r>
            <a:r>
              <a:rPr lang="en-GB">
                <a:latin typeface="Calibri"/>
                <a:ea typeface="Calibri"/>
                <a:cs typeface="Calibri"/>
                <a:sym typeface="Calibri"/>
              </a:rPr>
              <a:t>Leiten Sie dazu an, Klarheit in Entscheidungsprozessen und der Verteilung von Ressourcen zu suchen.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Fördern Sie inklusive Netzwerke: </a:t>
            </a:r>
            <a:r>
              <a:rPr lang="en-GB">
                <a:latin typeface="Calibri"/>
                <a:ea typeface="Calibri"/>
                <a:cs typeface="Calibri"/>
                <a:sym typeface="Calibri"/>
              </a:rPr>
              <a:t>Betonen Sie, wie wichtig es ist, den beruflichen Kreis bewusst über bekannte Gesichter hinaus zu erweitern, um Vielfalt zu fördern.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Befähigen Sie zu konstruktivem Handeln:</a:t>
            </a:r>
            <a:endParaRPr b="1">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Sich zu Wort melden: </a:t>
            </a:r>
            <a:r>
              <a:rPr lang="en-GB">
                <a:latin typeface="Calibri"/>
                <a:ea typeface="Calibri"/>
                <a:cs typeface="Calibri"/>
                <a:sym typeface="Calibri"/>
              </a:rPr>
              <a:t>Ermutigen Sie zu selbstbewusster (nicht aggressiver) Kommunikation, um beobachtete Diskriminierung oder Ungleichgewichte anzusprechen.</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Hinterfragen Sie Kriterien: </a:t>
            </a:r>
            <a:r>
              <a:rPr lang="en-GB">
                <a:latin typeface="Calibri"/>
                <a:ea typeface="Calibri"/>
                <a:cs typeface="Calibri"/>
                <a:sym typeface="Calibri"/>
              </a:rPr>
              <a:t>Hinterfragen Sie vage Auswahlkriterien und schlagen Sie inklusive Alternativen vor.</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Dokumentieren und eintreten: </a:t>
            </a:r>
            <a:r>
              <a:rPr lang="en-GB">
                <a:latin typeface="Calibri"/>
                <a:ea typeface="Calibri"/>
                <a:cs typeface="Calibri"/>
                <a:sym typeface="Calibri"/>
              </a:rPr>
              <a:t>Vermitteln Sie, wie wichtig es ist, Vorfälle zu dokumentieren und auf systemische politische Veränderungen hinzuarbeiten.</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Unterstützung aufbauen: </a:t>
            </a:r>
            <a:r>
              <a:rPr lang="en-GB">
                <a:latin typeface="Calibri"/>
                <a:ea typeface="Calibri"/>
                <a:cs typeface="Calibri"/>
                <a:sym typeface="Calibri"/>
              </a:rPr>
              <a:t>Betonen Sie, wie wichtig es ist, Unterstützung zu suchen und anzubieten, wenn man sich in schwierigen Machtverhältnissen bewegt.</a:t>
            </a:r>
            <a:endParaRPr>
              <a:latin typeface="Calibri"/>
              <a:ea typeface="Calibri"/>
              <a:cs typeface="Calibri"/>
              <a:sym typeface="Calibri"/>
            </a:endParaRPr>
          </a:p>
        </p:txBody>
      </p:sp>
      <p:sp>
        <p:nvSpPr>
          <p:cNvPr id="368" name="Google Shape;368;g34519fc2d75_0_15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29</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85E3F-EE32-0BB6-8C2B-79AFA626E424}"/>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6A949D9C-5CBE-92E0-B9C3-1D86BB165660}"/>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064B64CC-A899-A88A-3B12-CAD36805AC40}"/>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Die wichtigsten Säulen von Lektion 1 sind: </a:t>
            </a:r>
          </a:p>
          <a:p>
            <a:endParaRPr lang="en-US" sz="1100" dirty="0">
              <a:latin typeface="Calibri" panose="020F0502020204030204" pitchFamily="34" charset="0"/>
              <a:ea typeface="Calibri" panose="020F0502020204030204" pitchFamily="34" charset="0"/>
              <a:cs typeface="Calibri" panose="020F0502020204030204" pitchFamily="34" charset="0"/>
            </a:endParaRPr>
          </a:p>
          <a:p>
            <a:pPr marL="17145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Vorbereitung des Trainers – Die Situation einschätzen: Sich selbst, die Lernenden und die Lernumgebung verstehen</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Führungskompetenzen mit Trainingstipps</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Führen und Motivieren von Teams im Bereich der darstellenden Künste</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Die Rolle der emotionalen Intelligenz beim Aufbau von Resilienz: Unterstützung bei der Moderation</a:t>
            </a:r>
            <a:r>
              <a:rPr lang="en-GB" sz="1100" noProof="0" dirty="0">
                <a:effectLst/>
                <a:latin typeface="Calibri" panose="020F0502020204030204" pitchFamily="34" charset="0"/>
                <a:ea typeface="Calibri" panose="020F0502020204030204" pitchFamily="34" charset="0"/>
                <a:cs typeface="Calibri" panose="020F0502020204030204" pitchFamily="34" charset="0"/>
              </a:rPr>
              <a:t> </a:t>
            </a:r>
          </a:p>
          <a:p>
            <a:endParaRPr lang="el-GR" dirty="0"/>
          </a:p>
        </p:txBody>
      </p:sp>
      <p:sp>
        <p:nvSpPr>
          <p:cNvPr id="4" name="Θέση αριθμού διαφάνειας 3">
            <a:extLst>
              <a:ext uri="{FF2B5EF4-FFF2-40B4-BE49-F238E27FC236}">
                <a16:creationId xmlns:a16="http://schemas.microsoft.com/office/drawing/2014/main" id="{0FAAF6A5-AD71-6358-BA40-E52E41050F5F}"/>
              </a:ext>
            </a:extLst>
          </p:cNvPr>
          <p:cNvSpPr>
            <a:spLocks noGrp="1"/>
          </p:cNvSpPr>
          <p:nvPr>
            <p:ph type="sldNum" sz="quarter" idx="5"/>
          </p:nvPr>
        </p:nvSpPr>
        <p:spPr/>
        <p:txBody>
          <a:bodyPr/>
          <a:lstStyle/>
          <a:p>
            <a:fld id="{D274D5D8-74C3-4A38-835E-EC8AAD529D29}" type="slidenum">
              <a:rPr lang="el-GR" smtClean="0"/>
              <a:t>3</a:t>
            </a:fld>
            <a:endParaRPr lang="el-GR"/>
          </a:p>
        </p:txBody>
      </p:sp>
    </p:spTree>
    <p:extLst>
      <p:ext uri="{BB962C8B-B14F-4D97-AF65-F5344CB8AC3E}">
        <p14:creationId xmlns:p14="http://schemas.microsoft.com/office/powerpoint/2010/main" val="14743209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Google Shape;377;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8" name="Google Shape;378;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lvl="0" indent="0" algn="l"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DEI-Konzepte und -Strategien </a:t>
            </a:r>
            <a:endParaRPr b="1">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Vielfalt, Gleichberechtigung und Inklusion (DEI) sind grundlegende Prinzipien, die in den Menschenrechten verwurzelt sind und für die Schaffung fairer, respektvoller und lebendiger Räume in den darstellenden Künsten unerlässlich sind.</a:t>
            </a:r>
            <a:endParaRPr>
              <a:latin typeface="Calibri"/>
              <a:ea typeface="Calibri"/>
              <a:cs typeface="Calibri"/>
              <a:sym typeface="Calibri"/>
            </a:endParaRPr>
          </a:p>
          <a:p>
            <a:pPr marL="0" lvl="0" indent="0" algn="l" rtl="0">
              <a:lnSpc>
                <a:spcPct val="115000"/>
              </a:lnSpc>
              <a:spcBef>
                <a:spcPts val="1200"/>
              </a:spcBef>
              <a:spcAft>
                <a:spcPts val="0"/>
              </a:spcAft>
              <a:buNone/>
            </a:pPr>
            <a:r>
              <a:rPr lang="en-GB">
                <a:latin typeface="Calibri"/>
                <a:ea typeface="Calibri"/>
                <a:cs typeface="Calibri"/>
                <a:sym typeface="Calibri"/>
              </a:rPr>
              <a:t>Die Kernkonzepte von DEI sind: </a:t>
            </a:r>
            <a:br>
              <a:rPr lang="en-GB">
                <a:latin typeface="Calibri"/>
                <a:ea typeface="Calibri"/>
                <a:cs typeface="Calibri"/>
                <a:sym typeface="Calibri"/>
              </a:rPr>
            </a:b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Vielfalt</a:t>
            </a:r>
            <a:r>
              <a:rPr lang="en-GB">
                <a:latin typeface="Calibri"/>
                <a:ea typeface="Calibri"/>
                <a:cs typeface="Calibri"/>
                <a:sym typeface="Calibri"/>
              </a:rPr>
              <a:t>: Die gesamte Bandbreite menschlicher Unterschiede (Herkunft, Geschlecht, Alter, Behinderung, Kultur usw.), die Kreativität und Erzählkunst bereichern.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Gerechtigkeit</a:t>
            </a:r>
            <a:r>
              <a:rPr lang="en-GB">
                <a:latin typeface="Calibri"/>
                <a:ea typeface="Calibri"/>
                <a:cs typeface="Calibri"/>
                <a:sym typeface="Calibri"/>
              </a:rPr>
              <a:t>: Gewährleistung eines fairen Zugangs durch die Beseitigung systemischer Barrieren und die Bereitstellung maßgeschneiderter Möglichkeiten, Ressourcen und Unterstützung, damit jeder einen Beitrag leisten und erfolgreich sein kann.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Inklusion</a:t>
            </a:r>
            <a:r>
              <a:rPr lang="en-GB">
                <a:latin typeface="Calibri"/>
                <a:ea typeface="Calibri"/>
                <a:cs typeface="Calibri"/>
                <a:sym typeface="Calibri"/>
              </a:rPr>
              <a:t>: Aktive Schaffung von Räumen, in denen sich jeder willkommen, respektiert, unterstützt und geschätzt fühlt, um eine uneingeschränkte Teilhabe zu fördern.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Gleichheit</a:t>
            </a:r>
            <a:r>
              <a:rPr lang="en-GB">
                <a:latin typeface="Calibri"/>
                <a:ea typeface="Calibri"/>
                <a:cs typeface="Calibri"/>
                <a:sym typeface="Calibri"/>
              </a:rPr>
              <a:t>: Das Ziel, dass alle die gleichen Chancen und Ressourcen haben; dies ist ein erstrebenswertes Ergebnis, erfordert jedoch Gerechtigkeit, um historische Benachteiligungen auszugleichen.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Intersektionalität</a:t>
            </a:r>
            <a:r>
              <a:rPr lang="en-GB">
                <a:latin typeface="Calibri"/>
                <a:ea typeface="Calibri"/>
                <a:cs typeface="Calibri"/>
                <a:sym typeface="Calibri"/>
              </a:rPr>
              <a:t>: Ein Rahmenkonzept, das anerkennt, wie sich überschneidende Identitätsmerkmale (z. B. Rasse, Geschlecht, Klasse) einzigartige Erfahrungen von Diskriminierung und Privilegien prägen, und das Empathie und einen breiteren kreativen Ausdruck fördert.</a:t>
            </a:r>
            <a:endParaRPr>
              <a:latin typeface="Calibri"/>
              <a:ea typeface="Calibri"/>
              <a:cs typeface="Calibri"/>
              <a:sym typeface="Calibri"/>
            </a:endParaRPr>
          </a:p>
          <a:p>
            <a:pPr marL="457200" lvl="0" indent="0" algn="l" rtl="0">
              <a:lnSpc>
                <a:spcPct val="115000"/>
              </a:lnSpc>
              <a:spcBef>
                <a:spcPts val="0"/>
              </a:spcBef>
              <a:spcAft>
                <a:spcPts val="0"/>
              </a:spcAft>
              <a:buNone/>
            </a:pPr>
            <a:br>
              <a:rPr lang="en-GB">
                <a:latin typeface="Calibri"/>
                <a:ea typeface="Calibri"/>
                <a:cs typeface="Calibri"/>
                <a:sym typeface="Calibri"/>
              </a:rPr>
            </a:br>
            <a:r>
              <a:rPr lang="en-GB" b="1">
                <a:latin typeface="Calibri"/>
                <a:ea typeface="Calibri"/>
                <a:cs typeface="Calibri"/>
                <a:sym typeface="Calibri"/>
              </a:rPr>
              <a:t>DEI-Rahmenkonzept in der Praxis: Leitprinzipien und Praktiken  sind</a:t>
            </a:r>
            <a:endParaRPr b="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AutoNum type="arabicPeriod"/>
            </a:pPr>
            <a:r>
              <a:rPr lang="en-GB" u="sng">
                <a:latin typeface="Calibri"/>
                <a:ea typeface="Calibri"/>
                <a:cs typeface="Calibri"/>
                <a:sym typeface="Calibri"/>
              </a:rPr>
              <a:t>Entwicklung einer DEI-Strategie (</a:t>
            </a:r>
            <a:r>
              <a:rPr lang="en-GB">
                <a:latin typeface="Calibri"/>
                <a:ea typeface="Calibri"/>
                <a:cs typeface="Calibri"/>
                <a:sym typeface="Calibri"/>
              </a:rPr>
              <a:t>Kernelemente: Definition messbarer Ziele, Rahmenbedingungen für die Rechenschaftspflicht, Unterstützungssysteme für unterrepräsentierte Fachkräfte, kontinuierliche Bewertung) </a:t>
            </a:r>
            <a:endParaRPr>
              <a:latin typeface="Calibri"/>
              <a:ea typeface="Calibri"/>
              <a:cs typeface="Calibri"/>
              <a:sym typeface="Calibri"/>
            </a:endParaRPr>
          </a:p>
          <a:p>
            <a:pPr marL="914400" lvl="0" indent="0" algn="l" rtl="0">
              <a:lnSpc>
                <a:spcPct val="115000"/>
              </a:lnSpc>
              <a:spcBef>
                <a:spcPts val="0"/>
              </a:spcBef>
              <a:spcAft>
                <a:spcPts val="0"/>
              </a:spcAft>
              <a:buNone/>
            </a:pPr>
            <a:r>
              <a:rPr lang="en-GB" i="1" u="sng">
                <a:latin typeface="Calibri"/>
                <a:ea typeface="Calibri"/>
                <a:cs typeface="Calibri"/>
                <a:sym typeface="Calibri"/>
              </a:rPr>
              <a:t>Warum ist das wichtig? </a:t>
            </a:r>
            <a:r>
              <a:rPr lang="en-GB" i="1">
                <a:latin typeface="Calibri"/>
                <a:ea typeface="Calibri"/>
                <a:cs typeface="Calibri"/>
                <a:sym typeface="Calibri"/>
              </a:rPr>
              <a:t>Um die strategische Umsetzung von DEI innerhalb von Organisationen zu verstehen und zu steuern und so nachhaltige und wirkungsvolle Veränderungen sicherzustellen.</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AutoNum type="arabicPeriod"/>
            </a:pPr>
            <a:r>
              <a:rPr lang="en-GB" u="sng">
                <a:latin typeface="Calibri"/>
                <a:ea typeface="Calibri"/>
                <a:cs typeface="Calibri"/>
                <a:sym typeface="Calibri"/>
              </a:rPr>
              <a:t>Einführung </a:t>
            </a:r>
            <a:r>
              <a:rPr lang="en-GB">
                <a:latin typeface="Calibri"/>
                <a:ea typeface="Calibri"/>
                <a:cs typeface="Calibri"/>
                <a:sym typeface="Calibri"/>
              </a:rPr>
              <a:t>einer</a:t>
            </a:r>
            <a:r>
              <a:rPr lang="en-GB" u="sng">
                <a:latin typeface="Calibri"/>
                <a:ea typeface="Calibri"/>
                <a:cs typeface="Calibri"/>
                <a:sym typeface="Calibri"/>
              </a:rPr>
              <a:t> inklusiven </a:t>
            </a:r>
            <a:r>
              <a:rPr lang="en-GB">
                <a:latin typeface="Calibri"/>
                <a:ea typeface="Calibri"/>
                <a:cs typeface="Calibri"/>
                <a:sym typeface="Calibri"/>
              </a:rPr>
              <a:t>Sprache (Kernelemente: Leitphilosophie, praktische Anwendung, kontinuierliche Anpassung)</a:t>
            </a:r>
            <a:endParaRPr>
              <a:latin typeface="Calibri"/>
              <a:ea typeface="Calibri"/>
              <a:cs typeface="Calibri"/>
              <a:sym typeface="Calibri"/>
            </a:endParaRPr>
          </a:p>
          <a:p>
            <a:pPr marL="914400" lvl="0" indent="0" algn="l" rtl="0">
              <a:lnSpc>
                <a:spcPct val="115000"/>
              </a:lnSpc>
              <a:spcBef>
                <a:spcPts val="0"/>
              </a:spcBef>
              <a:spcAft>
                <a:spcPts val="0"/>
              </a:spcAft>
              <a:buNone/>
            </a:pPr>
            <a:r>
              <a:rPr lang="en-GB" i="1" u="sng">
                <a:latin typeface="Calibri"/>
                <a:ea typeface="Calibri"/>
                <a:cs typeface="Calibri"/>
                <a:sym typeface="Calibri"/>
              </a:rPr>
              <a:t>Warum ist das wichtig? </a:t>
            </a:r>
            <a:r>
              <a:rPr lang="en-GB" i="1">
                <a:latin typeface="Calibri"/>
                <a:ea typeface="Calibri"/>
                <a:cs typeface="Calibri"/>
                <a:sym typeface="Calibri"/>
              </a:rPr>
              <a:t>Um psychologische Sicherheit zu schaffen, Vertrauen aufzubauen und sicherzustellen, dass alle Stimmen wertgeschätzt werden, was die ethischen Verpflichtungen einer Organisation in den täglichen Interaktionen widerspiegelt.</a:t>
            </a:r>
            <a:endParaRPr i="1">
              <a:latin typeface="Calibri"/>
              <a:ea typeface="Calibri"/>
              <a:cs typeface="Calibri"/>
              <a:sym typeface="Calibri"/>
            </a:endParaRPr>
          </a:p>
          <a:p>
            <a:pPr marL="914400" lvl="0" indent="0" algn="l" rtl="0">
              <a:lnSpc>
                <a:spcPct val="115000"/>
              </a:lnSpc>
              <a:spcBef>
                <a:spcPts val="0"/>
              </a:spcBef>
              <a:spcAft>
                <a:spcPts val="0"/>
              </a:spcAft>
              <a:buNone/>
            </a:pPr>
            <a:endParaRPr sz="1000">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AutoNum type="arabicPeriod"/>
            </a:pPr>
            <a:r>
              <a:rPr lang="en-GB" u="sng">
                <a:latin typeface="Calibri"/>
                <a:ea typeface="Calibri"/>
                <a:cs typeface="Calibri"/>
                <a:sym typeface="Calibri"/>
              </a:rPr>
              <a:t>Aufbau einer Kultur des Respekts und der Verantwortlichkeit </a:t>
            </a:r>
            <a:r>
              <a:rPr lang="en-GB">
                <a:latin typeface="Calibri"/>
                <a:ea typeface="Calibri"/>
                <a:cs typeface="Calibri"/>
                <a:sym typeface="Calibri"/>
              </a:rPr>
              <a:t>(Wichtige Elemente: Aktives Zuhören, Instrumente für Vertrauen und emotionale Sicherheit, gemeinsame kollektive Verantwortung, Antidiskriminierungsrichtlinien.</a:t>
            </a:r>
            <a:endParaRPr>
              <a:latin typeface="Calibri"/>
              <a:ea typeface="Calibri"/>
              <a:cs typeface="Calibri"/>
              <a:sym typeface="Calibri"/>
            </a:endParaRPr>
          </a:p>
          <a:p>
            <a:pPr marL="914400" lvl="0" indent="0" algn="l" rtl="0">
              <a:lnSpc>
                <a:spcPct val="115000"/>
              </a:lnSpc>
              <a:spcBef>
                <a:spcPts val="0"/>
              </a:spcBef>
              <a:spcAft>
                <a:spcPts val="0"/>
              </a:spcAft>
              <a:buNone/>
            </a:pPr>
            <a:r>
              <a:rPr lang="en-GB" i="1" u="sng">
                <a:latin typeface="Calibri"/>
                <a:ea typeface="Calibri"/>
                <a:cs typeface="Calibri"/>
                <a:sym typeface="Calibri"/>
              </a:rPr>
              <a:t>Warum ist das wichtig? </a:t>
            </a:r>
            <a:r>
              <a:rPr lang="en-GB" i="1">
                <a:latin typeface="Calibri"/>
                <a:ea typeface="Calibri"/>
                <a:cs typeface="Calibri"/>
                <a:sym typeface="Calibri"/>
              </a:rPr>
              <a:t>Um ein Umfeld zu schaffen, in dem Verletzlichkeit sicher ist, die Kommunikation klar ist und DEI-Werte durch gemeinsame Anstrengungen und klare Richtlinien konsequent aufrechterhalten werden. </a:t>
            </a:r>
            <a:endParaRPr i="1">
              <a:latin typeface="Calibri"/>
              <a:ea typeface="Calibri"/>
              <a:cs typeface="Calibri"/>
              <a:sym typeface="Calibri"/>
            </a:endParaRPr>
          </a:p>
          <a:p>
            <a:pPr marL="914400" lvl="0" indent="0" algn="l" rtl="0">
              <a:lnSpc>
                <a:spcPct val="115000"/>
              </a:lnSpc>
              <a:spcBef>
                <a:spcPts val="0"/>
              </a:spcBef>
              <a:spcAft>
                <a:spcPts val="0"/>
              </a:spcAft>
              <a:buNone/>
            </a:pPr>
            <a:endParaRPr i="1">
              <a:latin typeface="Calibri"/>
              <a:ea typeface="Calibri"/>
              <a:cs typeface="Calibri"/>
              <a:sym typeface="Calibri"/>
            </a:endParaRPr>
          </a:p>
        </p:txBody>
      </p:sp>
      <p:sp>
        <p:nvSpPr>
          <p:cNvPr id="379" name="Google Shape;379;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30</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
        <p:cNvGrpSpPr/>
        <p:nvPr/>
      </p:nvGrpSpPr>
      <p:grpSpPr>
        <a:xfrm>
          <a:off x="0" y="0"/>
          <a:ext cx="0" cy="0"/>
          <a:chOff x="0" y="0"/>
          <a:chExt cx="0" cy="0"/>
        </a:xfrm>
      </p:grpSpPr>
      <p:sp>
        <p:nvSpPr>
          <p:cNvPr id="386" name="Google Shape;386;g34519fc2d75_0_1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7" name="Google Shape;387;g34519fc2d75_0_12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just" rtl="0">
              <a:lnSpc>
                <a:spcPct val="115000"/>
              </a:lnSpc>
              <a:spcBef>
                <a:spcPts val="200"/>
              </a:spcBef>
              <a:spcAft>
                <a:spcPts val="0"/>
              </a:spcAft>
              <a:buClr>
                <a:schemeClr val="dk1"/>
              </a:buClr>
              <a:buSzPts val="1100"/>
              <a:buFont typeface="Arial"/>
              <a:buNone/>
            </a:pPr>
            <a:r>
              <a:rPr lang="en-GB" b="1">
                <a:latin typeface="Calibri"/>
                <a:ea typeface="Calibri"/>
                <a:cs typeface="Calibri"/>
                <a:sym typeface="Calibri"/>
              </a:rPr>
              <a:t> Aufbau einer adaptiven Denkweise und Resilienz </a:t>
            </a:r>
            <a:endParaRPr b="1">
              <a:latin typeface="Calibri"/>
              <a:ea typeface="Calibri"/>
              <a:cs typeface="Calibri"/>
              <a:sym typeface="Calibri"/>
            </a:endParaRPr>
          </a:p>
          <a:p>
            <a:pPr marL="457200" lvl="0" indent="-317500" algn="just" rtl="0">
              <a:lnSpc>
                <a:spcPct val="115000"/>
              </a:lnSpc>
              <a:spcBef>
                <a:spcPts val="600"/>
              </a:spcBef>
              <a:spcAft>
                <a:spcPts val="0"/>
              </a:spcAft>
              <a:buSzPts val="1400"/>
              <a:buFont typeface="Calibri"/>
              <a:buChar char="-"/>
            </a:pPr>
            <a:r>
              <a:rPr lang="en-GB">
                <a:latin typeface="Calibri"/>
                <a:ea typeface="Calibri"/>
                <a:cs typeface="Calibri"/>
                <a:sym typeface="Calibri"/>
              </a:rPr>
              <a:t>Komplexität annehmen </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Komplexität </a:t>
            </a:r>
            <a:r>
              <a:rPr lang="en-GB">
                <a:latin typeface="Calibri"/>
                <a:ea typeface="Calibri"/>
                <a:cs typeface="Calibri"/>
                <a:sym typeface="Calibri"/>
              </a:rPr>
              <a:t>ist ein fester Bestandteil der darstellenden Künste – kein Hindernis, sondern ein lebendiges System, das kreatives Potenzial bietet.</a:t>
            </a:r>
            <a:endParaRPr>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Vorteile: Sich auf Komplexität einzulassen, fördert Innovation, erweitert die Kreativität, formt stärkere Führungskräfte und verbessert die Nachhaltigkeit der Organisation.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Vernetzung: Erkennen Sie, dass künstlerische Freiheit, betriebliche Effizienz und Finanzplanung eng miteinander verflochten sind und eine ganzheitliche Sichtweise erfordern, um ein Gleichgewicht zu finden.</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Soft Skills wie Anpassungsfähigkeit und Veränderungsmanagement sowie Selbstfürsorge und Unterstützung durch die Gemeinschaft befähigen uns, Komplexität mit Zuversicht zu meistern.</a:t>
            </a:r>
            <a:endParaRPr>
              <a:latin typeface="Calibri"/>
              <a:ea typeface="Calibri"/>
              <a:cs typeface="Calibri"/>
              <a:sym typeface="Calibri"/>
            </a:endParaRPr>
          </a:p>
          <a:p>
            <a:pPr marL="457200" lvl="0" indent="-317500" algn="l" rtl="0">
              <a:lnSpc>
                <a:spcPct val="115000"/>
              </a:lnSpc>
              <a:spcBef>
                <a:spcPts val="1200"/>
              </a:spcBef>
              <a:spcAft>
                <a:spcPts val="0"/>
              </a:spcAft>
              <a:buSzPts val="1400"/>
              <a:buFont typeface="Calibri"/>
              <a:buChar char="-"/>
            </a:pPr>
            <a:r>
              <a:rPr lang="en-GB" b="1">
                <a:latin typeface="Calibri"/>
                <a:ea typeface="Calibri"/>
                <a:cs typeface="Calibri"/>
                <a:sym typeface="Calibri"/>
              </a:rPr>
              <a:t>Entwicklung einer adaptiven Denkweise</a:t>
            </a:r>
            <a:r>
              <a:rPr lang="en-GB">
                <a:latin typeface="Calibri"/>
                <a:ea typeface="Calibri"/>
                <a:cs typeface="Calibri"/>
                <a:sym typeface="Calibri"/>
              </a:rPr>
              <a:t>: Um relevant zu bleiben, ist eine adaptive Denkweise erforderlich, die Veränderungen als Chance und nicht als Bedrohung betrachtet.</a:t>
            </a:r>
            <a:endParaRPr>
              <a:latin typeface="Calibri"/>
              <a:ea typeface="Calibri"/>
              <a:cs typeface="Calibri"/>
              <a:sym typeface="Calibri"/>
            </a:endParaRPr>
          </a:p>
          <a:p>
            <a:pPr marL="457200" lvl="0" indent="0" algn="l" rtl="0">
              <a:lnSpc>
                <a:spcPct val="115000"/>
              </a:lnSpc>
              <a:spcBef>
                <a:spcPts val="1200"/>
              </a:spcBef>
              <a:spcAft>
                <a:spcPts val="0"/>
              </a:spcAft>
              <a:buNone/>
            </a:pPr>
            <a:r>
              <a:rPr lang="en-GB" b="1">
                <a:latin typeface="Calibri"/>
                <a:ea typeface="Calibri"/>
                <a:cs typeface="Calibri"/>
                <a:sym typeface="Calibri"/>
              </a:rPr>
              <a:t>Wichtige Komponenten:</a:t>
            </a:r>
            <a:endParaRPr b="1">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Offenheit: </a:t>
            </a:r>
            <a:r>
              <a:rPr lang="en-GB">
                <a:latin typeface="Calibri"/>
                <a:ea typeface="Calibri"/>
                <a:cs typeface="Calibri"/>
                <a:sym typeface="Calibri"/>
              </a:rPr>
              <a:t>Bereitschaft, neue Ideen, Technologien und Verhaltensweisen des Publikums zu erkunden.</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Resilienz: </a:t>
            </a:r>
            <a:r>
              <a:rPr lang="en-GB">
                <a:latin typeface="Calibri"/>
                <a:ea typeface="Calibri"/>
                <a:cs typeface="Calibri"/>
                <a:sym typeface="Calibri"/>
              </a:rPr>
              <a:t>Die Fähigkeit, mit Rückschlägen umzugehen, zu lernen, sich zu erholen und loszulassen, was nicht mehr funktioniert.</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Kreative Problemlösung: </a:t>
            </a:r>
            <a:r>
              <a:rPr lang="en-GB">
                <a:latin typeface="Calibri"/>
                <a:ea typeface="Calibri"/>
                <a:cs typeface="Calibri"/>
                <a:sym typeface="Calibri"/>
              </a:rPr>
              <a:t>Neue Wege durch Herausforderungen finden, Innovationen begrüßen (z. B. digitale Formate, neue Modelle der Interaktion).</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Widerstände überwinden: </a:t>
            </a:r>
            <a:r>
              <a:rPr lang="en-GB">
                <a:latin typeface="Calibri"/>
                <a:ea typeface="Calibri"/>
                <a:cs typeface="Calibri"/>
                <a:sym typeface="Calibri"/>
              </a:rPr>
              <a:t>Anpassungsfähigkeit, um angstbasierte Widerstände mit Offenheit, Empathie und kreativer Führung statt mit Zwang zu überwinden. </a:t>
            </a:r>
            <a:endParaRPr>
              <a:latin typeface="Calibri"/>
              <a:ea typeface="Calibri"/>
              <a:cs typeface="Calibri"/>
              <a:sym typeface="Calibri"/>
            </a:endParaRPr>
          </a:p>
        </p:txBody>
      </p:sp>
      <p:sp>
        <p:nvSpPr>
          <p:cNvPr id="388" name="Google Shape;388;g34519fc2d75_0_12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31</a:t>
            </a:fld>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5"/>
        <p:cNvGrpSpPr/>
        <p:nvPr/>
      </p:nvGrpSpPr>
      <p:grpSpPr>
        <a:xfrm>
          <a:off x="0" y="0"/>
          <a:ext cx="0" cy="0"/>
          <a:chOff x="0" y="0"/>
          <a:chExt cx="0" cy="0"/>
        </a:xfrm>
      </p:grpSpPr>
      <p:sp>
        <p:nvSpPr>
          <p:cNvPr id="396" name="Google Shape;396;g34519fc2d75_0_1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97" name="Google Shape;397;g34519fc2d75_0_13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Resilienz aufbauen: Praktische Strategien </a:t>
            </a:r>
            <a:endParaRPr>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b="1">
                <a:latin typeface="Calibri"/>
                <a:ea typeface="Calibri"/>
                <a:cs typeface="Calibri"/>
                <a:sym typeface="Calibri"/>
              </a:rPr>
              <a:t>Reaktionen verstehen:</a:t>
            </a:r>
            <a:r>
              <a:rPr lang="en-GB">
                <a:latin typeface="Calibri"/>
                <a:ea typeface="Calibri"/>
                <a:cs typeface="Calibri"/>
                <a:sym typeface="Calibri"/>
              </a:rPr>
              <a:t> </a:t>
            </a:r>
            <a:br>
              <a:rPr lang="en-GB">
                <a:latin typeface="Calibri"/>
                <a:ea typeface="Calibri"/>
                <a:cs typeface="Calibri"/>
                <a:sym typeface="Calibri"/>
              </a:rPr>
            </a:br>
            <a:r>
              <a:rPr lang="en-GB" i="1">
                <a:latin typeface="Calibri"/>
                <a:ea typeface="Calibri"/>
                <a:cs typeface="Calibri"/>
                <a:sym typeface="Calibri"/>
              </a:rPr>
              <a:t>Nutzen Sie Tools wie die Veränderungskurve, um emotionale Phasen (Schock, Widerstand, Erkundung, Akzeptanz) und typische Reaktionen während Übergangsphasen zu erkennen und zu antizipieren.</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Klare Kommunikation:</a:t>
            </a:r>
            <a:r>
              <a:rPr lang="en-GB">
                <a:latin typeface="Calibri"/>
                <a:ea typeface="Calibri"/>
                <a:cs typeface="Calibri"/>
                <a:sym typeface="Calibri"/>
              </a:rPr>
              <a:t> </a:t>
            </a:r>
            <a:br>
              <a:rPr lang="en-GB">
                <a:latin typeface="Calibri"/>
                <a:ea typeface="Calibri"/>
                <a:cs typeface="Calibri"/>
                <a:sym typeface="Calibri"/>
              </a:rPr>
            </a:br>
            <a:r>
              <a:rPr lang="en-GB" i="1">
                <a:latin typeface="Calibri"/>
                <a:ea typeface="Calibri"/>
                <a:cs typeface="Calibri"/>
                <a:sym typeface="Calibri"/>
              </a:rPr>
              <a:t>„Verankern Sie, was bleibt“ (erinnern Sie an Mission und Werte) und „Zeigen Sie das große Ganze“ (Zeitpläne, Pläne), um mit ehrlichen und konsistenten Informationen Vertrauen aufzubauen und Unsicherheiten zu beruhigen. </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Gemeinsam Veränderungen gestalten:</a:t>
            </a:r>
            <a:r>
              <a:rPr lang="en-GB">
                <a:latin typeface="Calibri"/>
                <a:ea typeface="Calibri"/>
                <a:cs typeface="Calibri"/>
                <a:sym typeface="Calibri"/>
              </a:rPr>
              <a:t> </a:t>
            </a:r>
            <a:br>
              <a:rPr lang="en-GB">
                <a:latin typeface="Calibri"/>
                <a:ea typeface="Calibri"/>
                <a:cs typeface="Calibri"/>
                <a:sym typeface="Calibri"/>
              </a:rPr>
            </a:br>
            <a:r>
              <a:rPr lang="en-GB" i="1">
                <a:latin typeface="Calibri"/>
                <a:ea typeface="Calibri"/>
                <a:cs typeface="Calibri"/>
                <a:sym typeface="Calibri"/>
              </a:rPr>
              <a:t>Beziehen Sie Teams durch „Feedback-Schleifen“ und „Change Champions“ mit ein, um Zustimmung zu schaffen und die Last zu teilen. Menschen unterstützen das, was sie mitgestalten.</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Stärkung der Resilienz:</a:t>
            </a:r>
            <a:r>
              <a:rPr lang="en-GB">
                <a:latin typeface="Calibri"/>
                <a:ea typeface="Calibri"/>
                <a:cs typeface="Calibri"/>
                <a:sym typeface="Calibri"/>
              </a:rPr>
              <a:t> </a:t>
            </a:r>
            <a:endParaRPr>
              <a:latin typeface="Calibri"/>
              <a:ea typeface="Calibri"/>
              <a:cs typeface="Calibri"/>
              <a:sym typeface="Calibri"/>
            </a:endParaRPr>
          </a:p>
          <a:p>
            <a:pPr marL="457200" lvl="0" indent="0" algn="l" rtl="0">
              <a:lnSpc>
                <a:spcPct val="115000"/>
              </a:lnSpc>
              <a:spcBef>
                <a:spcPts val="0"/>
              </a:spcBef>
              <a:spcAft>
                <a:spcPts val="0"/>
              </a:spcAft>
              <a:buNone/>
            </a:pPr>
            <a:r>
              <a:rPr lang="en-GB" i="1">
                <a:latin typeface="Calibri"/>
                <a:ea typeface="Calibri"/>
                <a:cs typeface="Calibri"/>
                <a:sym typeface="Calibri"/>
              </a:rPr>
              <a:t>Fördern Sie psychologische Sicherheit (damit man sich traut, seine Meinung zu sagen) und feiern Sie schnelle Erfolge, um Dynamik und Unterstützung aufzubauen.</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Von der Erkenntnis zur Handlung:</a:t>
            </a:r>
            <a:endParaRPr b="1">
              <a:latin typeface="Calibri"/>
              <a:ea typeface="Calibri"/>
              <a:cs typeface="Calibri"/>
              <a:sym typeface="Calibri"/>
            </a:endParaRPr>
          </a:p>
          <a:p>
            <a:pPr marL="457200" lvl="0" indent="0" algn="l" rtl="0">
              <a:lnSpc>
                <a:spcPct val="115000"/>
              </a:lnSpc>
              <a:spcBef>
                <a:spcPts val="0"/>
              </a:spcBef>
              <a:spcAft>
                <a:spcPts val="0"/>
              </a:spcAft>
              <a:buNone/>
            </a:pPr>
            <a:r>
              <a:rPr lang="en-GB" i="1">
                <a:latin typeface="Calibri"/>
                <a:ea typeface="Calibri"/>
                <a:cs typeface="Calibri"/>
                <a:sym typeface="Calibri"/>
              </a:rPr>
              <a:t> Leiten Sie die Planung mithilfe einfacher Veränderungsmodelle (z. B. </a:t>
            </a:r>
            <a:r>
              <a:rPr lang="en-GB" i="1" u="sng">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ADKAR</a:t>
            </a:r>
            <a:r>
              <a:rPr lang="en-GB" i="1">
                <a:latin typeface="Calibri"/>
                <a:ea typeface="Calibri"/>
                <a:cs typeface="Calibri"/>
                <a:sym typeface="Calibri"/>
              </a:rPr>
              <a:t>, </a:t>
            </a:r>
            <a:r>
              <a:rPr lang="en-GB" i="1" u="sng">
                <a:solidFill>
                  <a:srgbClr val="1155CC"/>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Kotter's erste 3 Schritte</a:t>
            </a:r>
            <a:r>
              <a:rPr lang="en-GB" i="1">
                <a:latin typeface="Calibri"/>
                <a:ea typeface="Calibri"/>
                <a:cs typeface="Calibri"/>
                <a:sym typeface="Calibri"/>
              </a:rPr>
              <a:t>) und Tools wie </a:t>
            </a:r>
            <a:r>
              <a:rPr lang="en-GB" i="1" u="sng">
                <a:solidFill>
                  <a:srgbClr val="1155CC"/>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„Stakeholder Mapping” </a:t>
            </a:r>
            <a:r>
              <a:rPr lang="en-GB" i="1">
                <a:latin typeface="Calibri"/>
                <a:ea typeface="Calibri"/>
                <a:cs typeface="Calibri"/>
                <a:sym typeface="Calibri"/>
              </a:rPr>
              <a:t>und </a:t>
            </a:r>
            <a:r>
              <a:rPr lang="en-GB" i="1" u="sng">
                <a:solidFill>
                  <a:srgbClr val="1155CC"/>
                </a:solidFill>
                <a:latin typeface="Calibri"/>
                <a:ea typeface="Calibri"/>
                <a:cs typeface="Calibri"/>
                <a:sym typeface="Calibri"/>
                <a:hlinkClick r:id="rId6">
                  <a:extLst>
                    <a:ext uri="{A12FA001-AC4F-418D-AE19-62706E023703}">
                      <ahyp:hlinkClr xmlns:ahyp="http://schemas.microsoft.com/office/drawing/2018/hyperlinkcolor" val="tx"/>
                    </a:ext>
                  </a:extLst>
                </a:hlinkClick>
              </a:rPr>
              <a:t>„Risk Radar</a:t>
            </a:r>
            <a:r>
              <a:rPr lang="en-GB" i="1">
                <a:latin typeface="Calibri"/>
                <a:ea typeface="Calibri"/>
                <a:cs typeface="Calibri"/>
                <a:sym typeface="Calibri"/>
              </a:rPr>
              <a:t>”.</a:t>
            </a:r>
            <a:endParaRPr i="1">
              <a:solidFill>
                <a:srgbClr val="569838"/>
              </a:solidFill>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In der dynamischen und oft herausfordernden Branche der darstellenden Künste sind </a:t>
            </a:r>
            <a:r>
              <a:rPr lang="en-GB" b="1">
                <a:latin typeface="Calibri"/>
                <a:ea typeface="Calibri"/>
                <a:cs typeface="Calibri"/>
                <a:sym typeface="Calibri"/>
              </a:rPr>
              <a:t>persönliche und kollektive Resilienz </a:t>
            </a:r>
            <a:r>
              <a:rPr lang="en-GB">
                <a:latin typeface="Calibri"/>
                <a:ea typeface="Calibri"/>
                <a:cs typeface="Calibri"/>
                <a:sym typeface="Calibri"/>
              </a:rPr>
              <a:t>entscheidend für nachhaltigen Erfolg und Wohlbefinden. </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Dazu gehören </a:t>
            </a:r>
            <a:r>
              <a:rPr lang="en-GB" b="1" u="sng">
                <a:latin typeface="Calibri"/>
                <a:ea typeface="Calibri"/>
                <a:cs typeface="Calibri"/>
                <a:sym typeface="Calibri"/>
              </a:rPr>
              <a:t>wesentliche Praktiken </a:t>
            </a:r>
            <a:r>
              <a:rPr lang="en-GB">
                <a:latin typeface="Calibri"/>
                <a:ea typeface="Calibri"/>
                <a:cs typeface="Calibri"/>
                <a:sym typeface="Calibri"/>
              </a:rPr>
              <a:t>wie:</a:t>
            </a:r>
            <a:endParaRPr>
              <a:latin typeface="Calibri"/>
              <a:ea typeface="Calibri"/>
              <a:cs typeface="Calibri"/>
              <a:sym typeface="Calibri"/>
            </a:endParaRPr>
          </a:p>
          <a:p>
            <a:pPr marL="457200" lvl="0" indent="-304800" algn="just" rtl="0">
              <a:lnSpc>
                <a:spcPct val="115000"/>
              </a:lnSpc>
              <a:spcBef>
                <a:spcPts val="1200"/>
              </a:spcBef>
              <a:spcAft>
                <a:spcPts val="0"/>
              </a:spcAft>
              <a:buClr>
                <a:schemeClr val="dk1"/>
              </a:buClr>
              <a:buSzPts val="1200"/>
              <a:buFont typeface="Calibri"/>
              <a:buChar char="●"/>
            </a:pPr>
            <a:r>
              <a:rPr lang="en-GB" b="1">
                <a:latin typeface="Calibri"/>
                <a:ea typeface="Calibri"/>
                <a:cs typeface="Calibri"/>
                <a:sym typeface="Calibri"/>
              </a:rPr>
              <a:t>Selbstfürsorge:</a:t>
            </a:r>
            <a:br>
              <a:rPr lang="en-GB" b="1">
                <a:latin typeface="Calibri"/>
                <a:ea typeface="Calibri"/>
                <a:cs typeface="Calibri"/>
                <a:sym typeface="Calibri"/>
              </a:rPr>
            </a:br>
            <a:r>
              <a:rPr lang="en-GB" i="1">
                <a:latin typeface="Calibri"/>
                <a:ea typeface="Calibri"/>
                <a:cs typeface="Calibri"/>
                <a:sym typeface="Calibri"/>
              </a:rPr>
              <a:t>Legen Sie Wert darauf, Ihre Energie zu managen, gesunde Grenzen zu setzen und Ihre Grenzen zu erkennen, um Burnout zu vermeiden und Ihr Wohlbefinden zu erhalten.</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Aus Rückschlägen lernen:</a:t>
            </a:r>
            <a:r>
              <a:rPr lang="en-GB">
                <a:latin typeface="Calibri"/>
                <a:ea typeface="Calibri"/>
                <a:cs typeface="Calibri"/>
                <a:sym typeface="Calibri"/>
              </a:rPr>
              <a:t> </a:t>
            </a:r>
            <a:br>
              <a:rPr lang="en-GB">
                <a:latin typeface="Calibri"/>
                <a:ea typeface="Calibri"/>
                <a:cs typeface="Calibri"/>
                <a:sym typeface="Calibri"/>
              </a:rPr>
            </a:br>
            <a:r>
              <a:rPr lang="en-GB" i="1">
                <a:latin typeface="Calibri"/>
                <a:ea typeface="Calibri"/>
                <a:cs typeface="Calibri"/>
                <a:sym typeface="Calibri"/>
              </a:rPr>
              <a:t>Betrachten Sie „Misserfolge” als Mittel zum Wachstum und zur Weiterentwicklung und nicht als Ende des Fortschritts.</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Kollektive Unterstützung:</a:t>
            </a:r>
            <a:r>
              <a:rPr lang="en-GB">
                <a:latin typeface="Calibri"/>
                <a:ea typeface="Calibri"/>
                <a:cs typeface="Calibri"/>
                <a:sym typeface="Calibri"/>
              </a:rPr>
              <a:t> </a:t>
            </a:r>
            <a:br>
              <a:rPr lang="en-GB">
                <a:latin typeface="Calibri"/>
                <a:ea typeface="Calibri"/>
                <a:cs typeface="Calibri"/>
                <a:sym typeface="Calibri"/>
              </a:rPr>
            </a:br>
            <a:r>
              <a:rPr lang="en-GB" i="1">
                <a:latin typeface="Calibri"/>
                <a:ea typeface="Calibri"/>
                <a:cs typeface="Calibri"/>
                <a:sym typeface="Calibri"/>
              </a:rPr>
              <a:t>Betonen Sie die Bedeutung starker Unterstützungsnetzwerke und Gemeinschaftsbildung, um Karrieren in unsicheren Zeiten aufrechtzuerhalten.</a:t>
            </a:r>
            <a:endParaRPr i="1">
              <a:latin typeface="Calibri"/>
              <a:ea typeface="Calibri"/>
              <a:cs typeface="Calibri"/>
              <a:sym typeface="Calibri"/>
            </a:endParaRPr>
          </a:p>
        </p:txBody>
      </p:sp>
      <p:sp>
        <p:nvSpPr>
          <p:cNvPr id="398" name="Google Shape;398;g34519fc2d75_0_13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32</a:t>
            </a:fld>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6"/>
        <p:cNvGrpSpPr/>
        <p:nvPr/>
      </p:nvGrpSpPr>
      <p:grpSpPr>
        <a:xfrm>
          <a:off x="0" y="0"/>
          <a:ext cx="0" cy="0"/>
          <a:chOff x="0" y="0"/>
          <a:chExt cx="0" cy="0"/>
        </a:xfrm>
      </p:grpSpPr>
      <p:sp>
        <p:nvSpPr>
          <p:cNvPr id="407" name="Google Shape;407;g34519fc2d75_0_9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08" name="Google Shape;408;g34519fc2d75_0_9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sz="1100">
              <a:latin typeface="Calibri"/>
              <a:ea typeface="Calibri"/>
              <a:cs typeface="Calibri"/>
              <a:sym typeface="Calibri"/>
            </a:endParaRPr>
          </a:p>
        </p:txBody>
      </p:sp>
      <p:sp>
        <p:nvSpPr>
          <p:cNvPr id="409" name="Google Shape;409;g34519fc2d75_0_9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33</a:t>
            </a:fld>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64B10-9E22-C8F2-543C-0348444B0A80}"/>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45BB415-5B6B-A4BE-E56C-CD5D1EEAE70C}"/>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C7792BA1-DFDB-484A-7B38-368BCEE915CD}"/>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Die wichtigsten Säulen von Lektion 4 sind: </a:t>
            </a:r>
          </a:p>
          <a:p>
            <a:endParaRPr lang="en-US" sz="1100" dirty="0">
              <a:latin typeface="Calibri" panose="020F0502020204030204" pitchFamily="34" charset="0"/>
              <a:ea typeface="Calibri" panose="020F0502020204030204" pitchFamily="34" charset="0"/>
              <a:cs typeface="Calibri" panose="020F0502020204030204" pitchFamily="34" charset="0"/>
            </a:endParaRPr>
          </a:p>
          <a:p>
            <a:pPr lvl="0">
              <a:buFont typeface="Arial" panose="020B0604020202020204" pitchFamily="34" charset="0"/>
              <a:buChar char="•"/>
            </a:pPr>
            <a:r>
              <a:rPr lang="en-GB" sz="1200" b="0" i="0" u="none" strike="noStrike" cap="none" dirty="0">
                <a:solidFill>
                  <a:schemeClr val="dk1"/>
                </a:solidFill>
                <a:effectLst/>
                <a:latin typeface="Arial"/>
                <a:ea typeface="Arial"/>
                <a:cs typeface="Arial"/>
                <a:sym typeface="Arial"/>
              </a:rPr>
              <a:t>Vorbereitung des Trainers – über den Unterrichtsraum hinaus: Förderung der Anwendung von Soft Skills und lebenslangem Lernen</a:t>
            </a:r>
            <a:endParaRPr lang="el-GR" sz="1200" b="0" i="0" u="none" strike="noStrike" cap="none" dirty="0">
              <a:solidFill>
                <a:schemeClr val="dk1"/>
              </a:solidFill>
              <a:effectLst/>
              <a:latin typeface="Arial"/>
              <a:ea typeface="Arial"/>
              <a:cs typeface="Arial"/>
              <a:sym typeface="Arial"/>
            </a:endParaRPr>
          </a:p>
          <a:p>
            <a:pPr lvl="0">
              <a:buFont typeface="Arial" panose="020B0604020202020204" pitchFamily="34" charset="0"/>
              <a:buChar char="•"/>
            </a:pPr>
            <a:r>
              <a:rPr lang="en-GB" sz="1200" b="0" i="0" u="none" strike="noStrike" cap="none" dirty="0">
                <a:solidFill>
                  <a:schemeClr val="dk1"/>
                </a:solidFill>
                <a:effectLst/>
                <a:latin typeface="Arial"/>
                <a:ea typeface="Arial"/>
                <a:cs typeface="Arial"/>
                <a:sym typeface="Arial"/>
              </a:rPr>
              <a:t>Entwicklung einer Wachstumsmentalität für lebenslanges Lernen: Werkzeuge und Ansätze </a:t>
            </a:r>
            <a:endParaRPr lang="el-GR" sz="1200" b="0" i="0" u="none" strike="noStrike" cap="none" dirty="0">
              <a:solidFill>
                <a:schemeClr val="dk1"/>
              </a:solidFill>
              <a:effectLst/>
              <a:latin typeface="Arial"/>
              <a:ea typeface="Arial"/>
              <a:cs typeface="Arial"/>
              <a:sym typeface="Arial"/>
            </a:endParaRPr>
          </a:p>
          <a:p>
            <a:pPr lvl="0">
              <a:buFont typeface="Arial" panose="020B0604020202020204" pitchFamily="34" charset="0"/>
              <a:buChar char="•"/>
            </a:pPr>
            <a:r>
              <a:rPr lang="en-GB" sz="1200" b="0" i="0" u="none" strike="noStrike" cap="none" dirty="0">
                <a:solidFill>
                  <a:schemeClr val="dk1"/>
                </a:solidFill>
                <a:effectLst/>
                <a:latin typeface="Arial"/>
                <a:ea typeface="Arial"/>
                <a:cs typeface="Arial"/>
                <a:sym typeface="Arial"/>
              </a:rPr>
              <a:t>Verständnis der Transversalität von Soft Skills und ihrer zukünftigen Entwicklung </a:t>
            </a:r>
            <a:endParaRPr lang="el-GR" sz="1200" b="0" i="0" u="none" strike="noStrike" cap="none" dirty="0">
              <a:solidFill>
                <a:schemeClr val="dk1"/>
              </a:solidFill>
              <a:effectLst/>
              <a:latin typeface="Arial"/>
              <a:ea typeface="Arial"/>
              <a:cs typeface="Arial"/>
              <a:sym typeface="Arial"/>
            </a:endParaRPr>
          </a:p>
          <a:p>
            <a:endParaRPr lang="el-GR" dirty="0"/>
          </a:p>
        </p:txBody>
      </p:sp>
      <p:sp>
        <p:nvSpPr>
          <p:cNvPr id="4" name="Θέση αριθμού διαφάνειας 3">
            <a:extLst>
              <a:ext uri="{FF2B5EF4-FFF2-40B4-BE49-F238E27FC236}">
                <a16:creationId xmlns:a16="http://schemas.microsoft.com/office/drawing/2014/main" id="{3231C080-C46D-7813-3C30-BEF207A5B38E}"/>
              </a:ext>
            </a:extLst>
          </p:cNvPr>
          <p:cNvSpPr>
            <a:spLocks noGrp="1"/>
          </p:cNvSpPr>
          <p:nvPr>
            <p:ph type="sldNum" sz="quarter" idx="5"/>
          </p:nvPr>
        </p:nvSpPr>
        <p:spPr/>
        <p:txBody>
          <a:bodyPr/>
          <a:lstStyle/>
          <a:p>
            <a:fld id="{D274D5D8-74C3-4A38-835E-EC8AAD529D29}" type="slidenum">
              <a:rPr lang="el-GR" smtClean="0"/>
              <a:t>34</a:t>
            </a:fld>
            <a:endParaRPr lang="el-GR"/>
          </a:p>
        </p:txBody>
      </p:sp>
    </p:spTree>
    <p:extLst>
      <p:ext uri="{BB962C8B-B14F-4D97-AF65-F5344CB8AC3E}">
        <p14:creationId xmlns:p14="http://schemas.microsoft.com/office/powerpoint/2010/main" val="36504499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p:cNvGrpSpPr/>
        <p:nvPr/>
      </p:nvGrpSpPr>
      <p:grpSpPr>
        <a:xfrm>
          <a:off x="0" y="0"/>
          <a:ext cx="0" cy="0"/>
          <a:chOff x="0" y="0"/>
          <a:chExt cx="0" cy="0"/>
        </a:xfrm>
      </p:grpSpPr>
      <p:sp>
        <p:nvSpPr>
          <p:cNvPr id="415" name="Google Shape;415;g34519fc2d75_0_9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6" name="Google Shape;416;g34519fc2d75_0_9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endParaRPr dirty="0">
              <a:latin typeface="Calibri"/>
              <a:ea typeface="Calibri"/>
              <a:cs typeface="Calibri"/>
              <a:sym typeface="Calibri"/>
            </a:endParaRPr>
          </a:p>
        </p:txBody>
      </p:sp>
      <p:sp>
        <p:nvSpPr>
          <p:cNvPr id="417" name="Google Shape;417;g34519fc2d75_0_9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35</a:t>
            </a:fld>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a:extLst>
            <a:ext uri="{FF2B5EF4-FFF2-40B4-BE49-F238E27FC236}">
              <a16:creationId xmlns:a16="http://schemas.microsoft.com/office/drawing/2014/main" id="{1CC4CE0D-7F67-ABC7-024B-0408FE0F7336}"/>
            </a:ext>
          </a:extLst>
        </p:cNvPr>
        <p:cNvGrpSpPr/>
        <p:nvPr/>
      </p:nvGrpSpPr>
      <p:grpSpPr>
        <a:xfrm>
          <a:off x="0" y="0"/>
          <a:ext cx="0" cy="0"/>
          <a:chOff x="0" y="0"/>
          <a:chExt cx="0" cy="0"/>
        </a:xfrm>
      </p:grpSpPr>
      <p:sp>
        <p:nvSpPr>
          <p:cNvPr id="415" name="Google Shape;415;g34519fc2d75_0_96:notes">
            <a:extLst>
              <a:ext uri="{FF2B5EF4-FFF2-40B4-BE49-F238E27FC236}">
                <a16:creationId xmlns:a16="http://schemas.microsoft.com/office/drawing/2014/main" id="{6F5F3D78-EB89-5B8D-C5C8-CB30DAA2762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6" name="Google Shape;416;g34519fc2d75_0_96:notes">
            <a:extLst>
              <a:ext uri="{FF2B5EF4-FFF2-40B4-BE49-F238E27FC236}">
                <a16:creationId xmlns:a16="http://schemas.microsoft.com/office/drawing/2014/main" id="{FA82CBFA-54B4-3BFD-E33A-45B67250EC7C}"/>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Die Transversalität von Soft Skills und ihre zukünftige Entwicklung verstehen</a:t>
            </a:r>
            <a:endParaRPr b="1">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Das letzte Kapitel </a:t>
            </a:r>
            <a:r>
              <a:rPr lang="en-GB" b="1">
                <a:latin typeface="Calibri"/>
                <a:ea typeface="Calibri"/>
                <a:cs typeface="Calibri"/>
                <a:sym typeface="Calibri"/>
              </a:rPr>
              <a:t>untersucht, warum Soft Skills unverzichtbare, </a:t>
            </a:r>
            <a:r>
              <a:rPr lang="en-GB">
                <a:latin typeface="Calibri"/>
                <a:ea typeface="Calibri"/>
                <a:cs typeface="Calibri"/>
                <a:sym typeface="Calibri"/>
              </a:rPr>
              <a:t>bereichsübergreifende Kompetenzen </a:t>
            </a:r>
            <a:r>
              <a:rPr lang="en-GB" b="1">
                <a:latin typeface="Calibri"/>
                <a:ea typeface="Calibri"/>
                <a:cs typeface="Calibri"/>
                <a:sym typeface="Calibri"/>
              </a:rPr>
              <a:t>sind, </a:t>
            </a:r>
            <a:r>
              <a:rPr lang="en-GB">
                <a:latin typeface="Calibri"/>
                <a:ea typeface="Calibri"/>
                <a:cs typeface="Calibri"/>
                <a:sym typeface="Calibri"/>
              </a:rPr>
              <a:t>um sich in der Komplexität der modernen Welt zurechtzufinden – insbesondere in den darstellenden Künsten.</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 Der Schwerpunkt </a:t>
            </a:r>
            <a:r>
              <a:rPr lang="en-GB" b="1">
                <a:latin typeface="Calibri"/>
                <a:ea typeface="Calibri"/>
                <a:cs typeface="Calibri"/>
                <a:sym typeface="Calibri"/>
              </a:rPr>
              <a:t>liegt auf dem Verständnis der Übertragbarkeit von Soft Skills, </a:t>
            </a:r>
            <a:r>
              <a:rPr lang="en-GB">
                <a:latin typeface="Calibri"/>
                <a:ea typeface="Calibri"/>
                <a:cs typeface="Calibri"/>
                <a:sym typeface="Calibri"/>
              </a:rPr>
              <a:t>ihrer Rolle in kritischen Bereichen und der Frage, warum ihre Entwicklung eine strategische Notwendigkeit ist.</a:t>
            </a:r>
            <a:endParaRPr>
              <a:latin typeface="Calibri"/>
              <a:ea typeface="Calibri"/>
              <a:cs typeface="Calibri"/>
              <a:sym typeface="Calibri"/>
            </a:endParaRPr>
          </a:p>
          <a:p>
            <a:pPr marL="0" lvl="0" indent="0" algn="l" rtl="0">
              <a:lnSpc>
                <a:spcPct val="115000"/>
              </a:lnSpc>
              <a:spcBef>
                <a:spcPts val="600"/>
              </a:spcBef>
              <a:spcAft>
                <a:spcPts val="0"/>
              </a:spcAft>
              <a:buClr>
                <a:schemeClr val="dk1"/>
              </a:buClr>
              <a:buSzPts val="1100"/>
              <a:buFont typeface="Arial"/>
              <a:buNone/>
            </a:pPr>
            <a:endParaRPr>
              <a:latin typeface="Calibri"/>
              <a:ea typeface="Calibri"/>
              <a:cs typeface="Calibri"/>
              <a:sym typeface="Calibri"/>
            </a:endParaRPr>
          </a:p>
          <a:p>
            <a:pPr marL="0" lvl="0" indent="0" algn="l" rtl="0">
              <a:lnSpc>
                <a:spcPct val="115000"/>
              </a:lnSpc>
              <a:spcBef>
                <a:spcPts val="600"/>
              </a:spcBef>
              <a:spcAft>
                <a:spcPts val="0"/>
              </a:spcAft>
              <a:buClr>
                <a:schemeClr val="dk1"/>
              </a:buClr>
              <a:buSzPts val="1100"/>
              <a:buFont typeface="Arial"/>
              <a:buNone/>
            </a:pPr>
            <a:r>
              <a:rPr lang="en-GB">
                <a:latin typeface="Calibri"/>
                <a:ea typeface="Calibri"/>
                <a:cs typeface="Calibri"/>
                <a:sym typeface="Calibri"/>
              </a:rPr>
              <a:t>Die Übertragbarkeit und der bleibende Wert von Soft Skills</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Soft Skills (z. B. Anpassungsfähigkeit, Empathie, Kommunikation) sind im Gegensatz zu aufgabenspezifischen Hard Skills in hohem Maße über Disziplinen, Sektoren und Berufsbezeichnungen hinweg übertragbar.</a:t>
            </a:r>
            <a:endParaRPr>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b="1">
                <a:latin typeface="Calibri"/>
                <a:ea typeface="Calibri"/>
                <a:cs typeface="Calibri"/>
                <a:sym typeface="Calibri"/>
              </a:rPr>
              <a:t>Definition der OECD: </a:t>
            </a:r>
            <a:r>
              <a:rPr lang="en-GB">
                <a:latin typeface="Calibri"/>
                <a:ea typeface="Calibri"/>
                <a:cs typeface="Calibri"/>
                <a:sym typeface="Calibri"/>
              </a:rPr>
              <a:t>Fähigkeiten, Wissen, Einstellungen und Werte verantwortungsbewusst einzusetzen, um Ziele zu erreichen, sodass Einzelpersonen komplexen Anforderungen in jedem Umfeld gerecht werden können.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Zukunft der Arbeit: </a:t>
            </a:r>
            <a:r>
              <a:rPr lang="en-GB">
                <a:latin typeface="Calibri"/>
                <a:ea typeface="Calibri"/>
                <a:cs typeface="Calibri"/>
                <a:sym typeface="Calibri"/>
              </a:rPr>
              <a:t>Es handelt sich um Eigenschaften, die KI und Maschinen nicht ohne Weiteres nachahmen können (emotionale Intelligenz, kritisches Urteilsvermögen) und die für lebenslanges Lernen und den Umgang mit Unklarheiten von entscheidender Bedeutung sind.</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Globale Kompetenz: </a:t>
            </a:r>
            <a:r>
              <a:rPr lang="en-GB">
                <a:latin typeface="Calibri"/>
                <a:ea typeface="Calibri"/>
                <a:cs typeface="Calibri"/>
                <a:sym typeface="Calibri"/>
              </a:rPr>
              <a:t>Förderung einer respektvollen Kommunikation und Zusammenarbeit über verschiedene Kulturen und berufliche Umfelder hinweg.</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„Fusion Skills”: </a:t>
            </a:r>
            <a:r>
              <a:rPr lang="en-GB">
                <a:latin typeface="Calibri"/>
                <a:ea typeface="Calibri"/>
                <a:cs typeface="Calibri"/>
                <a:sym typeface="Calibri"/>
              </a:rPr>
              <a:t>Emotionale, kognitive und praktische Fähigkeiten miteinander verbinden, um Menschen auf zukünftige Chancen vorzubereiten.</a:t>
            </a:r>
            <a:endParaRPr>
              <a:latin typeface="Calibri"/>
              <a:ea typeface="Calibri"/>
              <a:cs typeface="Calibri"/>
              <a:sym typeface="Calibri"/>
            </a:endParaRPr>
          </a:p>
        </p:txBody>
      </p:sp>
      <p:sp>
        <p:nvSpPr>
          <p:cNvPr id="417" name="Google Shape;417;g34519fc2d75_0_96:notes">
            <a:extLst>
              <a:ext uri="{FF2B5EF4-FFF2-40B4-BE49-F238E27FC236}">
                <a16:creationId xmlns:a16="http://schemas.microsoft.com/office/drawing/2014/main" id="{0B753D9B-E424-A1D1-B9EA-1F1D916AE7B8}"/>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36</a:t>
            </a:fld>
            <a:endParaRPr/>
          </a:p>
        </p:txBody>
      </p:sp>
    </p:spTree>
    <p:extLst>
      <p:ext uri="{BB962C8B-B14F-4D97-AF65-F5344CB8AC3E}">
        <p14:creationId xmlns:p14="http://schemas.microsoft.com/office/powerpoint/2010/main" val="413541471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a:extLst>
            <a:ext uri="{FF2B5EF4-FFF2-40B4-BE49-F238E27FC236}">
              <a16:creationId xmlns:a16="http://schemas.microsoft.com/office/drawing/2014/main" id="{D4F61C62-332D-D308-B53E-19C2DF671129}"/>
            </a:ext>
          </a:extLst>
        </p:cNvPr>
        <p:cNvGrpSpPr/>
        <p:nvPr/>
      </p:nvGrpSpPr>
      <p:grpSpPr>
        <a:xfrm>
          <a:off x="0" y="0"/>
          <a:ext cx="0" cy="0"/>
          <a:chOff x="0" y="0"/>
          <a:chExt cx="0" cy="0"/>
        </a:xfrm>
      </p:grpSpPr>
      <p:sp>
        <p:nvSpPr>
          <p:cNvPr id="415" name="Google Shape;415;g34519fc2d75_0_96:notes">
            <a:extLst>
              <a:ext uri="{FF2B5EF4-FFF2-40B4-BE49-F238E27FC236}">
                <a16:creationId xmlns:a16="http://schemas.microsoft.com/office/drawing/2014/main" id="{5FB01597-B874-1810-0A58-368CE2C7DA9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6" name="Google Shape;416;g34519fc2d75_0_96:notes">
            <a:extLst>
              <a:ext uri="{FF2B5EF4-FFF2-40B4-BE49-F238E27FC236}">
                <a16:creationId xmlns:a16="http://schemas.microsoft.com/office/drawing/2014/main" id="{BBF34D58-EAFD-735A-CDD6-EB8B9FF66778}"/>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Die Transversalität von Soft Skills und ihre zukünftige Entwicklung verstehen</a:t>
            </a:r>
            <a:endParaRPr b="1">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Das letzte Kapitel </a:t>
            </a:r>
            <a:r>
              <a:rPr lang="en-GB" b="1">
                <a:latin typeface="Calibri"/>
                <a:ea typeface="Calibri"/>
                <a:cs typeface="Calibri"/>
                <a:sym typeface="Calibri"/>
              </a:rPr>
              <a:t>untersucht, warum Soft Skills unverzichtbare, </a:t>
            </a:r>
            <a:r>
              <a:rPr lang="en-GB">
                <a:latin typeface="Calibri"/>
                <a:ea typeface="Calibri"/>
                <a:cs typeface="Calibri"/>
                <a:sym typeface="Calibri"/>
              </a:rPr>
              <a:t>bereichsübergreifende Kompetenzen </a:t>
            </a:r>
            <a:r>
              <a:rPr lang="en-GB" b="1">
                <a:latin typeface="Calibri"/>
                <a:ea typeface="Calibri"/>
                <a:cs typeface="Calibri"/>
                <a:sym typeface="Calibri"/>
              </a:rPr>
              <a:t>sind, </a:t>
            </a:r>
            <a:r>
              <a:rPr lang="en-GB">
                <a:latin typeface="Calibri"/>
                <a:ea typeface="Calibri"/>
                <a:cs typeface="Calibri"/>
                <a:sym typeface="Calibri"/>
              </a:rPr>
              <a:t>um sich in der Komplexität der modernen Welt zurechtzufinden – insbesondere in den darstellenden Künsten.</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 Der Schwerpunkt </a:t>
            </a:r>
            <a:r>
              <a:rPr lang="en-GB" b="1">
                <a:latin typeface="Calibri"/>
                <a:ea typeface="Calibri"/>
                <a:cs typeface="Calibri"/>
                <a:sym typeface="Calibri"/>
              </a:rPr>
              <a:t>liegt auf dem Verständnis der Übertragbarkeit von Soft Skills, </a:t>
            </a:r>
            <a:r>
              <a:rPr lang="en-GB">
                <a:latin typeface="Calibri"/>
                <a:ea typeface="Calibri"/>
                <a:cs typeface="Calibri"/>
                <a:sym typeface="Calibri"/>
              </a:rPr>
              <a:t>ihrer Rolle in kritischen Bereichen und der Frage, warum ihre Entwicklung eine strategische Notwendigkeit ist.</a:t>
            </a:r>
            <a:endParaRPr>
              <a:latin typeface="Calibri"/>
              <a:ea typeface="Calibri"/>
              <a:cs typeface="Calibri"/>
              <a:sym typeface="Calibri"/>
            </a:endParaRPr>
          </a:p>
          <a:p>
            <a:pPr marL="0" lvl="0" indent="0" algn="l" rtl="0">
              <a:lnSpc>
                <a:spcPct val="115000"/>
              </a:lnSpc>
              <a:spcBef>
                <a:spcPts val="600"/>
              </a:spcBef>
              <a:spcAft>
                <a:spcPts val="0"/>
              </a:spcAft>
              <a:buClr>
                <a:schemeClr val="dk1"/>
              </a:buClr>
              <a:buSzPts val="1100"/>
              <a:buFont typeface="Arial"/>
              <a:buNone/>
            </a:pPr>
            <a:endParaRPr>
              <a:latin typeface="Calibri"/>
              <a:ea typeface="Calibri"/>
              <a:cs typeface="Calibri"/>
              <a:sym typeface="Calibri"/>
            </a:endParaRPr>
          </a:p>
          <a:p>
            <a:pPr marL="0" lvl="0" indent="0" algn="l" rtl="0">
              <a:lnSpc>
                <a:spcPct val="115000"/>
              </a:lnSpc>
              <a:spcBef>
                <a:spcPts val="600"/>
              </a:spcBef>
              <a:spcAft>
                <a:spcPts val="0"/>
              </a:spcAft>
              <a:buClr>
                <a:schemeClr val="dk1"/>
              </a:buClr>
              <a:buSzPts val="1100"/>
              <a:buFont typeface="Arial"/>
              <a:buNone/>
            </a:pPr>
            <a:r>
              <a:rPr lang="en-GB">
                <a:latin typeface="Calibri"/>
                <a:ea typeface="Calibri"/>
                <a:cs typeface="Calibri"/>
                <a:sym typeface="Calibri"/>
              </a:rPr>
              <a:t>Die Übertragbarkeit und der bleibende Wert von Soft Skills</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Soft Skills (z. B. Anpassungsfähigkeit, Empathie, Kommunikation) sind im Gegensatz zu aufgabenspezifischen Hard Skills in hohem Maße über Disziplinen, Sektoren und Berufsbezeichnungen hinweg übertragbar.</a:t>
            </a:r>
            <a:endParaRPr>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b="1">
                <a:latin typeface="Calibri"/>
                <a:ea typeface="Calibri"/>
                <a:cs typeface="Calibri"/>
                <a:sym typeface="Calibri"/>
              </a:rPr>
              <a:t>Definition der OECD: </a:t>
            </a:r>
            <a:r>
              <a:rPr lang="en-GB">
                <a:latin typeface="Calibri"/>
                <a:ea typeface="Calibri"/>
                <a:cs typeface="Calibri"/>
                <a:sym typeface="Calibri"/>
              </a:rPr>
              <a:t>Fähigkeiten, Wissen, Einstellungen und Werte verantwortungsbewusst einzusetzen, um Ziele zu erreichen, sodass Einzelpersonen komplexen Anforderungen in jedem Umfeld gerecht werden können.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Zukunft der Arbeit: </a:t>
            </a:r>
            <a:r>
              <a:rPr lang="en-GB">
                <a:latin typeface="Calibri"/>
                <a:ea typeface="Calibri"/>
                <a:cs typeface="Calibri"/>
                <a:sym typeface="Calibri"/>
              </a:rPr>
              <a:t>Es handelt sich um Eigenschaften, die KI und Maschinen nicht ohne Weiteres nachahmen können (emotionale Intelligenz, kritisches Urteilsvermögen) und die für lebenslanges Lernen und den Umgang mit Unklarheiten von entscheidender Bedeutung sind.</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Globale Kompetenz: </a:t>
            </a:r>
            <a:r>
              <a:rPr lang="en-GB">
                <a:latin typeface="Calibri"/>
                <a:ea typeface="Calibri"/>
                <a:cs typeface="Calibri"/>
                <a:sym typeface="Calibri"/>
              </a:rPr>
              <a:t>Förderung einer respektvollen Kommunikation und Zusammenarbeit über verschiedene Kulturen und berufliche Umfelder hinweg.</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„Fusion Skills”: </a:t>
            </a:r>
            <a:r>
              <a:rPr lang="en-GB">
                <a:latin typeface="Calibri"/>
                <a:ea typeface="Calibri"/>
                <a:cs typeface="Calibri"/>
                <a:sym typeface="Calibri"/>
              </a:rPr>
              <a:t>Emotionale, kognitive und praktische Fähigkeiten miteinander verbinden, um Menschen auf zukünftige Chancen vorzubereiten.</a:t>
            </a:r>
            <a:endParaRPr>
              <a:latin typeface="Calibri"/>
              <a:ea typeface="Calibri"/>
              <a:cs typeface="Calibri"/>
              <a:sym typeface="Calibri"/>
            </a:endParaRPr>
          </a:p>
        </p:txBody>
      </p:sp>
      <p:sp>
        <p:nvSpPr>
          <p:cNvPr id="417" name="Google Shape;417;g34519fc2d75_0_96:notes">
            <a:extLst>
              <a:ext uri="{FF2B5EF4-FFF2-40B4-BE49-F238E27FC236}">
                <a16:creationId xmlns:a16="http://schemas.microsoft.com/office/drawing/2014/main" id="{F54AABFE-6B8E-D25A-87A0-0AB63D3ED923}"/>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37</a:t>
            </a:fld>
            <a:endParaRPr/>
          </a:p>
        </p:txBody>
      </p:sp>
    </p:spTree>
    <p:extLst>
      <p:ext uri="{BB962C8B-B14F-4D97-AF65-F5344CB8AC3E}">
        <p14:creationId xmlns:p14="http://schemas.microsoft.com/office/powerpoint/2010/main" val="315471700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Google Shape;426;g34519fc2d75_0_10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27" name="Google Shape;427;g34519fc2d75_0_10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200"/>
              </a:spcBef>
              <a:spcAft>
                <a:spcPts val="0"/>
              </a:spcAft>
              <a:buClr>
                <a:schemeClr val="dk1"/>
              </a:buClr>
              <a:buSzPts val="1100"/>
              <a:buFont typeface="Arial"/>
              <a:buNone/>
            </a:pPr>
            <a:r>
              <a:rPr lang="en-US" b="1" dirty="0">
                <a:latin typeface="Calibri"/>
                <a:ea typeface="Calibri"/>
                <a:cs typeface="Calibri"/>
                <a:sym typeface="Calibri"/>
              </a:rPr>
              <a:t>Die 10 Soft Skills der Zukunft (laut Weltwirtschaftsforum):</a:t>
            </a:r>
          </a:p>
          <a:p>
            <a:pPr marL="0" lvl="0" indent="0" algn="l" rtl="0">
              <a:lnSpc>
                <a:spcPct val="115000"/>
              </a:lnSpc>
              <a:spcBef>
                <a:spcPts val="1200"/>
              </a:spcBef>
              <a:spcAft>
                <a:spcPts val="0"/>
              </a:spcAft>
              <a:buClr>
                <a:schemeClr val="dk1"/>
              </a:buClr>
              <a:buSzPts val="1100"/>
              <a:buFont typeface="Arial"/>
              <a:buNone/>
            </a:pPr>
            <a:r>
              <a:rPr lang="en-US" dirty="0">
                <a:latin typeface="Calibri"/>
                <a:ea typeface="Calibri"/>
                <a:cs typeface="Calibri"/>
                <a:sym typeface="Calibri"/>
              </a:rPr>
              <a:t>Diese Fähigkeiten sind entscheidend für Erfolg, Belastbarkeit und sinnvolle Wirkung in einer sich schnell verändernden, digital transformierten Welt: </a:t>
            </a:r>
          </a:p>
          <a:p>
            <a:pPr marL="457200" lvl="0" indent="-304800" algn="l" rtl="0">
              <a:lnSpc>
                <a:spcPct val="115000"/>
              </a:lnSpc>
              <a:spcBef>
                <a:spcPts val="1200"/>
              </a:spcBef>
              <a:spcAft>
                <a:spcPts val="0"/>
              </a:spcAft>
              <a:buClr>
                <a:schemeClr val="dk1"/>
              </a:buClr>
              <a:buSzPts val="1200"/>
              <a:buFont typeface="Calibri"/>
              <a:buChar char="●"/>
            </a:pPr>
            <a:r>
              <a:rPr lang="en-US" dirty="0">
                <a:latin typeface="Calibri"/>
                <a:ea typeface="Calibri"/>
                <a:cs typeface="Calibri"/>
                <a:sym typeface="Calibri"/>
              </a:rPr>
              <a:t>Analytisches Denken</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Belastbarkeit, Flexibilität und Agilität</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Führungsqualitäten und sozialer Einfluss</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Kreatives Denken</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Motivation und Selbstbewusstsein</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Technologische Kompetenz</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Empathie und aktives Zuhören</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Neugier und lebenslanges Lernen</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Talentmanagement</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Serviceorientierung und Kundenfokus</a:t>
            </a:r>
          </a:p>
          <a:p>
            <a:pPr marL="0" lvl="0" indent="0" algn="l" rtl="0">
              <a:lnSpc>
                <a:spcPct val="115000"/>
              </a:lnSpc>
              <a:spcBef>
                <a:spcPts val="1200"/>
              </a:spcBef>
              <a:spcAft>
                <a:spcPts val="600"/>
              </a:spcAft>
              <a:buClr>
                <a:schemeClr val="dk1"/>
              </a:buClr>
              <a:buSzPts val="1100"/>
              <a:buFont typeface="Arial"/>
              <a:buNone/>
            </a:pPr>
            <a:r>
              <a:rPr lang="en-US" i="1" dirty="0">
                <a:latin typeface="Calibri"/>
                <a:ea typeface="Calibri"/>
                <a:cs typeface="Calibri"/>
                <a:sym typeface="Calibri"/>
              </a:rPr>
              <a:t>Weitere Informationen: Weltwirtschaftsforum „Future of Jobs Report” 2025  (</a:t>
            </a:r>
            <a:r>
              <a:rPr lang="en-US" i="1" u="sng" dirty="0">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Link</a:t>
            </a:r>
            <a:r>
              <a:rPr lang="en-US" i="1" dirty="0">
                <a:latin typeface="Calibri"/>
                <a:ea typeface="Calibri"/>
                <a:cs typeface="Calibri"/>
                <a:sym typeface="Calibri"/>
              </a:rPr>
              <a:t>)</a:t>
            </a:r>
            <a:endParaRPr lang="en-US" dirty="0">
              <a:latin typeface="Calibri"/>
              <a:ea typeface="Calibri"/>
              <a:cs typeface="Calibri"/>
              <a:sym typeface="Calibri"/>
            </a:endParaRPr>
          </a:p>
        </p:txBody>
      </p:sp>
      <p:sp>
        <p:nvSpPr>
          <p:cNvPr id="428" name="Google Shape;428;g34519fc2d75_0_10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38</a:t>
            </a:fld>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6"/>
        <p:cNvGrpSpPr/>
        <p:nvPr/>
      </p:nvGrpSpPr>
      <p:grpSpPr>
        <a:xfrm>
          <a:off x="0" y="0"/>
          <a:ext cx="0" cy="0"/>
          <a:chOff x="0" y="0"/>
          <a:chExt cx="0" cy="0"/>
        </a:xfrm>
      </p:grpSpPr>
      <p:sp>
        <p:nvSpPr>
          <p:cNvPr id="437" name="Google Shape;437;g34519fc2d75_0_1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38" name="Google Shape;438;g34519fc2d75_0_11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200"/>
              </a:spcBef>
              <a:spcAft>
                <a:spcPts val="0"/>
              </a:spcAft>
              <a:buClr>
                <a:schemeClr val="dk1"/>
              </a:buClr>
              <a:buSzPts val="1100"/>
              <a:buFont typeface="Arial"/>
              <a:buNone/>
            </a:pPr>
            <a:r>
              <a:rPr lang="en-GB" b="1">
                <a:latin typeface="Calibri"/>
                <a:ea typeface="Calibri"/>
                <a:cs typeface="Calibri"/>
                <a:sym typeface="Calibri"/>
              </a:rPr>
              <a:t> 5 Vielfältige Anwendungsbereiche  von Soft Skills: </a:t>
            </a:r>
            <a:endParaRPr b="1">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i. Rolle bei </a:t>
            </a:r>
            <a:r>
              <a:rPr lang="en-GB" b="1">
                <a:latin typeface="Calibri"/>
                <a:ea typeface="Calibri"/>
                <a:cs typeface="Calibri"/>
                <a:sym typeface="Calibri"/>
              </a:rPr>
              <a:t>der Einführung nachhaltiger Praktiken</a:t>
            </a:r>
            <a:r>
              <a:rPr lang="en-GB">
                <a:latin typeface="Calibri"/>
                <a:ea typeface="Calibri"/>
                <a:cs typeface="Calibri"/>
                <a:sym typeface="Calibri"/>
              </a:rPr>
              <a:t>:</a:t>
            </a:r>
            <a:endParaRPr>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Verwandeln Sie Nachhaltigkeit von einer Checkliste in eine kollaborative Praxis.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Helfen Sie dabei, Komplexität und Unsicherheit zu bewältigen (Anpassungsfähigkeit, Problemlösung).</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Ermöglichen Sie gemeinsames Handeln (Kommunikation, Empathie, zwischenmenschliche Fähigkeiten).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Fördern Sie kreative Innovationen für umweltfreundliche Lösungen.</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ii. Rolle bei </a:t>
            </a:r>
            <a:r>
              <a:rPr lang="en-GB" b="1">
                <a:latin typeface="Calibri"/>
                <a:ea typeface="Calibri"/>
                <a:cs typeface="Calibri"/>
                <a:sym typeface="Calibri"/>
              </a:rPr>
              <a:t>der Bewältigung des technologischen Wandels:</a:t>
            </a:r>
            <a:endParaRPr b="1">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Entscheidend für eine menschenzentrierte und inklusive digitale Zukunft </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Bewältigung menschlicher Herausforderungen bei der Einführung digitaler Technologien (z. B. Umgang mit Druck, Unbehagen gegenüber Veränderungen, Gefühle der Ausgrenzung).</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Schlüsselkompetenzen: Kommunikation, Anpassungsfähigkeit, Problemlösung, Empathie, Zusammenarbeit, lebenslanges Lernen, Führungsqualitäten.</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iii. Rolle </a:t>
            </a:r>
            <a:r>
              <a:rPr lang="en-GB" b="1">
                <a:latin typeface="Calibri"/>
                <a:ea typeface="Calibri"/>
                <a:cs typeface="Calibri"/>
                <a:sym typeface="Calibri"/>
              </a:rPr>
              <a:t>für eine unternehmerische Denkweise:</a:t>
            </a:r>
            <a:endParaRPr b="1">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Grundlage für Innovation, Anpassungsfähigkeit und Risikobereitschaft</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Umgang mit Unsicherheit und Risiken durch Resilienz, Flexibilität und die Fähigkeit zu lernen und sich anzupassen.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Anders denken: Kreative und analytische Fähigkeiten zur Ermittlung von Bedürfnissen und zur Entwicklung neuartiger Lösungen.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Menschen mobilisieren: Mit Empathie führen, kommunizieren, um andere zu inspirieren und mitzunehmen.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Dynamik aufrechterhalten: Motiviert bleiben, ständig dazulernen und langfristige berufliche Beziehungen aufbauen.</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iv. Rolle </a:t>
            </a:r>
            <a:r>
              <a:rPr lang="en-GB" b="1">
                <a:latin typeface="Calibri"/>
                <a:ea typeface="Calibri"/>
                <a:cs typeface="Calibri"/>
                <a:sym typeface="Calibri"/>
              </a:rPr>
              <a:t>in der sektorübergreifenden Arbeit:</a:t>
            </a:r>
            <a:endParaRPr b="1">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Unverzichtbar für den Aufbau von Vertrauen und die gemeinsame Erarbeitung von Lösungen in verschiedenen Bereichen.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Brücken bauen: Empathie, aktives Zuhören, respektvolle Kommunikation.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Kreatives Potenzial aktivieren: Neugier, Kreativität, analytisches Denken an Schnittstellen.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Politikgestaltung: Führungsstärke, sozialer Einfluss, klare Kommunikation für Interessenvertretung.</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Optimierung von Ressourcen: Überzeugungskraft, Storytelling, Aufbau von Beziehungen für Partnerschaften.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Entwicklung des Humankapitals: Zwischenmenschliche Stärken wie Empathie, Verantwortungsbewusstsein, Beharrlichkeit für wirkungsvolle Arbeit.</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v. Rolle </a:t>
            </a:r>
            <a:r>
              <a:rPr lang="en-GB" b="1">
                <a:latin typeface="Calibri"/>
                <a:ea typeface="Calibri"/>
                <a:cs typeface="Calibri"/>
                <a:sym typeface="Calibri"/>
              </a:rPr>
              <a:t>für die Karriereentwicklung und Mobilität:</a:t>
            </a:r>
            <a:endParaRPr b="1">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Entscheidend für die Bewältigung projektbasierter Arbeit, freiberuflicher Bedingungen und intensiver Zusammenarbeit in den darstellenden Künsten.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Ermöglicht Fachkräften, mit Höhen und Tiefen umzugehen, sich an neue Richtungen anzupassen, sich von Rückschlägen zu erholen und die Karriere voranzutreiben.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Unverzichtbar für die Koordination komplexer Produktionen, die Einbindung von Stakeholdern und den Aufbau langfristiger beruflicher Beziehungen.</a:t>
            </a:r>
            <a:endParaRPr>
              <a:latin typeface="Calibri"/>
              <a:ea typeface="Calibri"/>
              <a:cs typeface="Calibri"/>
              <a:sym typeface="Calibri"/>
            </a:endParaRPr>
          </a:p>
          <a:p>
            <a:pPr marL="0" lvl="0" indent="0" algn="l" rtl="0">
              <a:lnSpc>
                <a:spcPct val="115000"/>
              </a:lnSpc>
              <a:spcBef>
                <a:spcPts val="1200"/>
              </a:spcBef>
              <a:spcAft>
                <a:spcPts val="1200"/>
              </a:spcAft>
              <a:buSzPts val="1100"/>
              <a:buNone/>
            </a:pPr>
            <a:r>
              <a:rPr lang="en-GB">
                <a:latin typeface="Calibri"/>
                <a:ea typeface="Calibri"/>
                <a:cs typeface="Calibri"/>
                <a:sym typeface="Calibri"/>
              </a:rPr>
              <a:t>Das Verständnis und </a:t>
            </a:r>
            <a:r>
              <a:rPr lang="en-GB" b="1">
                <a:latin typeface="Calibri"/>
                <a:ea typeface="Calibri"/>
                <a:cs typeface="Calibri"/>
                <a:sym typeface="Calibri"/>
              </a:rPr>
              <a:t>die Anerkennung der bereichsübergreifenden Natur </a:t>
            </a:r>
            <a:r>
              <a:rPr lang="en-GB">
                <a:latin typeface="Calibri"/>
                <a:ea typeface="Calibri"/>
                <a:cs typeface="Calibri"/>
                <a:sym typeface="Calibri"/>
              </a:rPr>
              <a:t>von Soft Skills in allen Bereichen </a:t>
            </a:r>
            <a:r>
              <a:rPr lang="en-GB" b="1">
                <a:latin typeface="Calibri"/>
                <a:ea typeface="Calibri"/>
                <a:cs typeface="Calibri"/>
                <a:sym typeface="Calibri"/>
              </a:rPr>
              <a:t>ist der Schlüssel zur Entwicklung einer zukunftsfähigen Denkweise. </a:t>
            </a:r>
            <a:r>
              <a:rPr lang="en-GB">
                <a:latin typeface="Calibri"/>
                <a:ea typeface="Calibri"/>
                <a:cs typeface="Calibri"/>
                <a:sym typeface="Calibri"/>
              </a:rPr>
              <a:t>Die Entwicklung dieser Fähigkeiten bietet nicht nur persönliche Vorteile, sondern öffnet auch Türen für die kollektive Entwicklung.</a:t>
            </a:r>
            <a:endParaRPr>
              <a:latin typeface="Calibri"/>
              <a:ea typeface="Calibri"/>
              <a:cs typeface="Calibri"/>
              <a:sym typeface="Calibri"/>
            </a:endParaRPr>
          </a:p>
        </p:txBody>
      </p:sp>
      <p:sp>
        <p:nvSpPr>
          <p:cNvPr id="439" name="Google Shape;439;g34519fc2d75_0_11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39</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34519fc2d75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Wichtige Definitionen im Personalmanagement  – Soft Skills –  sind:</a:t>
            </a:r>
            <a:endParaRPr b="1">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Kommunikation </a:t>
            </a:r>
            <a:r>
              <a:rPr lang="en-GB">
                <a:latin typeface="Calibri"/>
                <a:ea typeface="Calibri"/>
                <a:cs typeface="Calibri"/>
                <a:sym typeface="Calibri"/>
              </a:rPr>
              <a:t>– Die </a:t>
            </a:r>
            <a:r>
              <a:rPr lang="en-GB" b="1">
                <a:latin typeface="Calibri"/>
                <a:ea typeface="Calibri"/>
                <a:cs typeface="Calibri"/>
                <a:sym typeface="Calibri"/>
              </a:rPr>
              <a:t>Fähigkeit</a:t>
            </a:r>
            <a:r>
              <a:rPr lang="en-GB">
                <a:latin typeface="Calibri"/>
                <a:ea typeface="Calibri"/>
                <a:cs typeface="Calibri"/>
                <a:sym typeface="Calibri"/>
              </a:rPr>
              <a:t>, Ideen klar auszudrücken, aktiv zuzuhören und einen reibungslosen Informationsfluss im Team sicherzustellen. Dies ist entscheidend, um Missverständnisse auszuräumen und den Zusammenhalt im Team zu gewährleisten.</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Führungsqualitäten </a:t>
            </a:r>
            <a:r>
              <a:rPr lang="en-GB">
                <a:latin typeface="Calibri"/>
                <a:ea typeface="Calibri"/>
                <a:cs typeface="Calibri"/>
                <a:sym typeface="Calibri"/>
              </a:rPr>
              <a:t>– Die </a:t>
            </a:r>
            <a:r>
              <a:rPr lang="en-GB" b="1">
                <a:latin typeface="Calibri"/>
                <a:ea typeface="Calibri"/>
                <a:cs typeface="Calibri"/>
                <a:sym typeface="Calibri"/>
              </a:rPr>
              <a:t>Fähigkeit</a:t>
            </a:r>
            <a:r>
              <a:rPr lang="en-GB">
                <a:latin typeface="Calibri"/>
                <a:ea typeface="Calibri"/>
                <a:cs typeface="Calibri"/>
                <a:sym typeface="Calibri"/>
              </a:rPr>
              <a:t>, zu inspirieren, anzuleiten und Entscheidungen zu treffen, während gleichzeitig die künstlerische Vision und das Wohlergehen des Teams im Gleichgewicht gehalten werden. Dies spielt eine wichtige Rolle bei der Lösung von Konflikten und der Neuausrichtung von Teams in schwierigen Situationen.</a:t>
            </a:r>
            <a:br>
              <a:rPr lang="en-GB">
                <a:latin typeface="Calibri"/>
                <a:ea typeface="Calibri"/>
                <a:cs typeface="Calibri"/>
                <a:sym typeface="Calibri"/>
              </a:rPr>
            </a:br>
            <a:br>
              <a:rPr lang="en-GB">
                <a:latin typeface="Calibri"/>
                <a:ea typeface="Calibri"/>
                <a:cs typeface="Calibri"/>
                <a:sym typeface="Calibri"/>
              </a:rPr>
            </a:br>
            <a:r>
              <a:rPr lang="en-GB" b="1">
                <a:latin typeface="Calibri"/>
                <a:ea typeface="Calibri"/>
                <a:cs typeface="Calibri"/>
                <a:sym typeface="Calibri"/>
              </a:rPr>
              <a:t>Anpassungsfähigkeit </a:t>
            </a:r>
            <a:r>
              <a:rPr lang="en-GB">
                <a:latin typeface="Calibri"/>
                <a:ea typeface="Calibri"/>
                <a:cs typeface="Calibri"/>
                <a:sym typeface="Calibri"/>
              </a:rPr>
              <a:t>– Die </a:t>
            </a:r>
            <a:r>
              <a:rPr lang="en-GB" b="1">
                <a:latin typeface="Calibri"/>
                <a:ea typeface="Calibri"/>
                <a:cs typeface="Calibri"/>
                <a:sym typeface="Calibri"/>
              </a:rPr>
              <a:t>Fähigkeit</a:t>
            </a:r>
            <a:r>
              <a:rPr lang="en-GB">
                <a:latin typeface="Calibri"/>
                <a:ea typeface="Calibri"/>
                <a:cs typeface="Calibri"/>
                <a:sym typeface="Calibri"/>
              </a:rPr>
              <a:t>, sich schnell an veränderte Zeitpläne, Teamdynamiken oder kreative Richtungen anzupassen. Sie ist unerlässlich, um bei unerwarteten Störungen Kontinuität und Produktivität aufrechtzuerhalten.</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Emotionale Intelligenz </a:t>
            </a:r>
            <a:r>
              <a:rPr lang="en-GB">
                <a:latin typeface="Calibri"/>
                <a:ea typeface="Calibri"/>
                <a:cs typeface="Calibri"/>
                <a:sym typeface="Calibri"/>
              </a:rPr>
              <a:t>– Das </a:t>
            </a:r>
            <a:r>
              <a:rPr lang="en-GB" b="1">
                <a:latin typeface="Calibri"/>
                <a:ea typeface="Calibri"/>
                <a:cs typeface="Calibri"/>
                <a:sym typeface="Calibri"/>
              </a:rPr>
              <a:t>Bewusstsein </a:t>
            </a:r>
            <a:r>
              <a:rPr lang="en-GB">
                <a:latin typeface="Calibri"/>
                <a:ea typeface="Calibri"/>
                <a:cs typeface="Calibri"/>
                <a:sym typeface="Calibri"/>
              </a:rPr>
              <a:t>und die Regulierung der eigenen Emotionen bei gleichzeitigem Verständnis und sensibler Reaktion auf andere. Sie unterstützt die Schaffung eines integrativen, unterstützenden Teamumfelds.</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Resilienz </a:t>
            </a:r>
            <a:r>
              <a:rPr lang="en-GB">
                <a:latin typeface="Calibri"/>
                <a:ea typeface="Calibri"/>
                <a:cs typeface="Calibri"/>
                <a:sym typeface="Calibri"/>
              </a:rPr>
              <a:t>hilft uns, bei Rückschlägen auf dem Boden zu bleiben. Als </a:t>
            </a:r>
            <a:r>
              <a:rPr lang="en-GB" b="1">
                <a:latin typeface="Calibri"/>
                <a:ea typeface="Calibri"/>
                <a:cs typeface="Calibri"/>
                <a:sym typeface="Calibri"/>
              </a:rPr>
              <a:t>Fähigkeit </a:t>
            </a:r>
            <a:r>
              <a:rPr lang="en-GB">
                <a:latin typeface="Calibri"/>
                <a:ea typeface="Calibri"/>
                <a:cs typeface="Calibri"/>
                <a:sym typeface="Calibri"/>
              </a:rPr>
              <a:t>geht es darum, mit Druck umzugehen und den Fokus wiederzufinden. Als </a:t>
            </a:r>
            <a:r>
              <a:rPr lang="en-GB" b="1">
                <a:latin typeface="Calibri"/>
                <a:ea typeface="Calibri"/>
                <a:cs typeface="Calibri"/>
                <a:sym typeface="Calibri"/>
              </a:rPr>
              <a:t>Kompetenz </a:t>
            </a:r>
            <a:r>
              <a:rPr lang="en-GB">
                <a:latin typeface="Calibri"/>
                <a:ea typeface="Calibri"/>
                <a:cs typeface="Calibri"/>
                <a:sym typeface="Calibri"/>
              </a:rPr>
              <a:t>geht es darum, wie wir uns anderen gegenüber zeigen – indem wir standhaft bleiben, Unterstützung anbieten und uns gemeinsam an Herausforderungen anpassen.</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a:latin typeface="Calibri"/>
                <a:ea typeface="Calibri"/>
                <a:cs typeface="Calibri"/>
                <a:sym typeface="Calibri"/>
              </a:rPr>
              <a:t>Starkes Personalmanagement fördert Resilienz, indem es Vertrauen schafft, mit Empathie führt und die Kommunikation ehrlich und klar hält, wenn es darauf ankommt.</a:t>
            </a:r>
            <a:br>
              <a:rPr lang="en-GB">
                <a:latin typeface="Calibri"/>
                <a:ea typeface="Calibri"/>
                <a:cs typeface="Calibri"/>
                <a:sym typeface="Calibri"/>
              </a:rPr>
            </a:b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Beispiele aus dem gesamten Bereich der Live-Darbietungen:</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Soft Skills wie emotionale Intelligenz, Anpassungsfähigkeit und kollaborative Führung sind in allen Disziplinen unerlässlich. Hier sehen Sie, wie sie sich in verschiedenen Kontexten zeigen:</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Tanz</a:t>
            </a:r>
            <a:r>
              <a:rPr lang="en-GB" i="0" u="none" strike="noStrike" cap="none">
                <a:solidFill>
                  <a:schemeClr val="dk1"/>
                </a:solidFill>
                <a:latin typeface="Calibri"/>
                <a:ea typeface="Calibri"/>
                <a:cs typeface="Calibri"/>
                <a:sym typeface="Calibri"/>
              </a:rPr>
              <a:t>: Emotionale Regulierung unterstützt Darsteller bei körperlicher Anstrengung, expressiver Verletzlichkeit und Synchronität im Ensemble.</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Musik</a:t>
            </a:r>
            <a:r>
              <a:rPr lang="en-GB" i="0" u="none" strike="noStrike" cap="none">
                <a:solidFill>
                  <a:schemeClr val="dk1"/>
                </a:solidFill>
                <a:latin typeface="Calibri"/>
                <a:ea typeface="Calibri"/>
                <a:cs typeface="Calibri"/>
                <a:sym typeface="Calibri"/>
              </a:rPr>
              <a:t>: Anpassungsfähigkeit hilft Ensembles, auf Tempowechsel, Improvisation und Live-Akustik zu reagieren.</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Zirkuskunst</a:t>
            </a:r>
            <a:r>
              <a:rPr lang="en-GB" i="0" u="none" strike="noStrike" cap="none">
                <a:solidFill>
                  <a:schemeClr val="dk1"/>
                </a:solidFill>
                <a:latin typeface="Calibri"/>
                <a:ea typeface="Calibri"/>
                <a:cs typeface="Calibri"/>
                <a:sym typeface="Calibri"/>
              </a:rPr>
              <a:t>: Vertrauen und Resilienz sind unerlässlich für das Management von Risiken, Präzision und gegenseitiger Abhängigkeit.</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Spoken Word</a:t>
            </a:r>
            <a:r>
              <a:rPr lang="en-GB" i="0" u="none" strike="noStrike" cap="none">
                <a:solidFill>
                  <a:schemeClr val="dk1"/>
                </a:solidFill>
                <a:latin typeface="Calibri"/>
                <a:ea typeface="Calibri"/>
                <a:cs typeface="Calibri"/>
                <a:sym typeface="Calibri"/>
              </a:rPr>
              <a:t>: Empathie und Zuhören fördern die Verbindung zwischen unterschiedlichen Lebenserfahrungen und kulturellen Narrativen.</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Festivals</a:t>
            </a:r>
            <a:r>
              <a:rPr lang="en-GB" i="0" u="none" strike="noStrike" cap="none">
                <a:solidFill>
                  <a:schemeClr val="dk1"/>
                </a:solidFill>
                <a:latin typeface="Calibri"/>
                <a:ea typeface="Calibri"/>
                <a:cs typeface="Calibri"/>
                <a:sym typeface="Calibri"/>
              </a:rPr>
              <a:t>: Klare Kommunikation und emotionale Agilität helfen Teams dabei, sich über Veranstaltungsorte, Rollen und Zeitrahmen hinweg zu koordinieren.</a:t>
            </a: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💡Nehmen Sie sich Zeit, um darüber nachzudenken, wie Konfliktlösungsinstrumente an das spezifische Tempo, die Rollen und den Druck jeder Aufführung angepasst werden können.</a:t>
            </a:r>
            <a:endParaRPr>
              <a:latin typeface="Calibri"/>
              <a:ea typeface="Calibri"/>
              <a:cs typeface="Calibri"/>
              <a:sym typeface="Calibri"/>
            </a:endParaRPr>
          </a:p>
        </p:txBody>
      </p:sp>
      <p:sp>
        <p:nvSpPr>
          <p:cNvPr id="140" name="Google Shape;140;g34519fc2d75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4</a:t>
            </a:fld>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C98E6-1259-DD57-64F4-E4AF59CB759C}"/>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B589A825-9907-64B7-2A23-60648D57C95C}"/>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0C9101D-C390-7AE2-7197-9DBF4215272E}"/>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61BE2662-287E-6972-9CCE-DF4F4F5176F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40</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4178328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1B334-3019-8B18-B12A-889203B30486}"/>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9E678A1-8C91-332B-7F5A-E3097CA9210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FED67F25-3FF5-57B2-D647-555ABDD58C84}"/>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Nutzen Sie diesen Moment, um das Gelernte aus Kapitel 2 zu festigen.</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BE52FE1-0A26-5AB3-31DA-A2631C5FC646}"/>
              </a:ext>
            </a:extLst>
          </p:cNvPr>
          <p:cNvSpPr>
            <a:spLocks noGrp="1"/>
          </p:cNvSpPr>
          <p:nvPr>
            <p:ph type="sldNum" sz="quarter" idx="5"/>
          </p:nvPr>
        </p:nvSpPr>
        <p:spPr/>
        <p:txBody>
          <a:bodyPr/>
          <a:lstStyle/>
          <a:p>
            <a:fld id="{D274D5D8-74C3-4A38-835E-EC8AAD529D29}" type="slidenum">
              <a:rPr lang="el-GR" smtClean="0"/>
              <a:t>41</a:t>
            </a:fld>
            <a:endParaRPr lang="el-GR"/>
          </a:p>
        </p:txBody>
      </p:sp>
    </p:spTree>
    <p:extLst>
      <p:ext uri="{BB962C8B-B14F-4D97-AF65-F5344CB8AC3E}">
        <p14:creationId xmlns:p14="http://schemas.microsoft.com/office/powerpoint/2010/main" val="242155826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8"/>
        <p:cNvGrpSpPr/>
        <p:nvPr/>
      </p:nvGrpSpPr>
      <p:grpSpPr>
        <a:xfrm>
          <a:off x="0" y="0"/>
          <a:ext cx="0" cy="0"/>
          <a:chOff x="0" y="0"/>
          <a:chExt cx="0" cy="0"/>
        </a:xfrm>
      </p:grpSpPr>
      <p:sp>
        <p:nvSpPr>
          <p:cNvPr id="479" name="Google Shape;479;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80" name="Google Shape;480;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4519fc2d75_0_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latin typeface="Calibri"/>
                <a:ea typeface="Calibri"/>
                <a:cs typeface="Calibri"/>
                <a:sym typeface="Calibri"/>
              </a:rPr>
              <a:t>Das Erkennen und Eingehen auf individuelle und kollektive Motivation ist ein wesentlicher Aspekt eines effektiven Teammanagements. Die Aufrechterhaltung der Motivation ist besonders wichtig in verschiedenen Produktionsphasen – um klar zu kommunizieren, Anstrengungen zu fördern und zu bestätigen und die Dynamik aufrechtzuerhalten.</a:t>
            </a:r>
            <a:endParaRPr>
              <a:latin typeface="Calibri"/>
              <a:ea typeface="Calibri"/>
              <a:cs typeface="Calibri"/>
              <a:sym typeface="Calibri"/>
            </a:endParaRPr>
          </a:p>
          <a:p>
            <a:pPr marL="0" lvl="0" indent="0" algn="l" rtl="0">
              <a:lnSpc>
                <a:spcPct val="100000"/>
              </a:lnSpc>
              <a:spcBef>
                <a:spcPts val="0"/>
              </a:spcBef>
              <a:spcAft>
                <a:spcPts val="0"/>
              </a:spcAft>
              <a:buSzPts val="1400"/>
              <a:buNone/>
            </a:pPr>
            <a:br>
              <a:rPr lang="en-GB">
                <a:latin typeface="Calibri"/>
                <a:ea typeface="Calibri"/>
                <a:cs typeface="Calibri"/>
                <a:sym typeface="Calibri"/>
              </a:rPr>
            </a:br>
            <a:r>
              <a:rPr lang="en-GB">
                <a:latin typeface="Calibri"/>
                <a:ea typeface="Calibri"/>
                <a:cs typeface="Calibri"/>
                <a:sym typeface="Calibri"/>
              </a:rPr>
              <a:t>Es gibt zwei Arten von </a:t>
            </a:r>
            <a:r>
              <a:rPr lang="en-GB" b="1">
                <a:latin typeface="Calibri"/>
                <a:ea typeface="Calibri"/>
                <a:cs typeface="Calibri"/>
                <a:sym typeface="Calibri"/>
              </a:rPr>
              <a:t>Motivation</a:t>
            </a:r>
            <a:r>
              <a:rPr lang="en-GB">
                <a:latin typeface="Calibri"/>
                <a:ea typeface="Calibri"/>
                <a:cs typeface="Calibri"/>
                <a:sym typeface="Calibri"/>
              </a:rPr>
              <a:t>:</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Intrinsische Motivation </a:t>
            </a:r>
            <a:r>
              <a:rPr lang="en-GB">
                <a:latin typeface="Calibri"/>
                <a:ea typeface="Calibri"/>
                <a:cs typeface="Calibri"/>
                <a:sym typeface="Calibri"/>
              </a:rPr>
              <a:t>kommt von innen und beinhaltet die Ausübung einer Tätigkeit um ihrer selbst willen, angetrieben von innerer Zufriedenheit, Leidenschaft oder persönlicher Erfüllung. In den darstellenden Künsten umfasst dies:</a:t>
            </a:r>
            <a:endParaRPr>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b="1">
                <a:latin typeface="Calibri"/>
                <a:ea typeface="Calibri"/>
                <a:cs typeface="Calibri"/>
                <a:sym typeface="Calibri"/>
              </a:rPr>
              <a:t>Liebe zum Handwerk und zum kreativen Ausdruck: </a:t>
            </a:r>
            <a:r>
              <a:rPr lang="en-GB">
                <a:latin typeface="Calibri"/>
                <a:ea typeface="Calibri"/>
                <a:cs typeface="Calibri"/>
                <a:sym typeface="Calibri"/>
              </a:rPr>
              <a:t>Freude an der künstlerischen Gestaltung (z. B. künstlerischer Leiter, Bühnenbildner) oder an technischen Support-Aufgaben.</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Persönliches Wachstum: </a:t>
            </a:r>
            <a:r>
              <a:rPr lang="en-GB">
                <a:latin typeface="Calibri"/>
                <a:ea typeface="Calibri"/>
                <a:cs typeface="Calibri"/>
                <a:sym typeface="Calibri"/>
              </a:rPr>
              <a:t>Verbesserung der Fähigkeiten, sich selbst herausfordern oder neue Techniken ausprobieren.</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Flow-Erlebnis: </a:t>
            </a:r>
            <a:r>
              <a:rPr lang="en-GB">
                <a:latin typeface="Calibri"/>
                <a:ea typeface="Calibri"/>
                <a:cs typeface="Calibri"/>
                <a:sym typeface="Calibri"/>
              </a:rPr>
              <a:t>Das Gefühl, während Proben oder Aufführungen vollständig aufzugehen und voller Energie zu sein.</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Extrinsische Motivation </a:t>
            </a:r>
            <a:r>
              <a:rPr lang="en-GB">
                <a:latin typeface="Calibri"/>
                <a:ea typeface="Calibri"/>
                <a:cs typeface="Calibri"/>
                <a:sym typeface="Calibri"/>
              </a:rPr>
              <a:t>hingegen kommt von außen und bezieht sich auf externe Belohnungen wie Geld, Anerkennung oder Status.</a:t>
            </a:r>
            <a:endParaRPr>
              <a:latin typeface="Calibri"/>
              <a:ea typeface="Calibri"/>
              <a:cs typeface="Calibri"/>
              <a:sym typeface="Calibri"/>
            </a:endParaRPr>
          </a:p>
          <a:p>
            <a:pPr marL="0" lvl="0" indent="0" algn="just" rtl="0">
              <a:lnSpc>
                <a:spcPct val="100000"/>
              </a:lnSpc>
              <a:spcBef>
                <a:spcPts val="1200"/>
              </a:spcBef>
              <a:spcAft>
                <a:spcPts val="1200"/>
              </a:spcAft>
              <a:buClr>
                <a:schemeClr val="dk1"/>
              </a:buClr>
              <a:buSzPts val="1100"/>
              <a:buFont typeface="Arial"/>
              <a:buNone/>
            </a:pPr>
            <a:endParaRPr>
              <a:latin typeface="Calibri"/>
              <a:ea typeface="Calibri"/>
              <a:cs typeface="Calibri"/>
              <a:sym typeface="Calibri"/>
            </a:endParaRPr>
          </a:p>
        </p:txBody>
      </p:sp>
      <p:sp>
        <p:nvSpPr>
          <p:cNvPr id="150" name="Google Shape;150;g34519fc2d75_0_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374550b718a_1_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9" name="Google Shape;159;g374550b718a_1_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None/>
            </a:pPr>
            <a:r>
              <a:rPr lang="en-GB" sz="1200" b="1" i="0" u="none" strike="noStrike" cap="none">
                <a:latin typeface="Calibri"/>
                <a:ea typeface="Calibri"/>
                <a:cs typeface="Calibri"/>
                <a:sym typeface="Calibri"/>
              </a:rPr>
              <a:t>Gemeinsames Ziel: Grundlagen für eine effektive Zusammenarbeit</a:t>
            </a:r>
            <a:endParaRPr sz="1200" b="1" i="0" u="none" strike="noStrike" cap="none">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b="1">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sz="1200" i="0" u="none" strike="noStrike" cap="none">
                <a:latin typeface="Calibri"/>
                <a:ea typeface="Calibri"/>
                <a:cs typeface="Calibri"/>
                <a:sym typeface="Calibri"/>
              </a:rPr>
              <a:t>In der darstellenden Kunst ist Zusammenarbeit keine Option, sondern die Grundlage jeder erfolgreichen Produktion. Effektive Teamarbeit erfordert praktische Strategien für ein reibungsloses Management der Teamdynamik, klare Rollendefinitionen, Vielfalt und Talentmanagement. Diese Ansätze tragen dazu bei, ein gesundes, integratives Arbeitsumfeld zu fördern und die Zusammenarbeit auf </a:t>
            </a:r>
            <a:r>
              <a:rPr lang="en-GB" sz="1200" b="1" i="0" u="none" strike="noStrike" cap="none">
                <a:latin typeface="Calibri"/>
                <a:ea typeface="Calibri"/>
                <a:cs typeface="Calibri"/>
                <a:sym typeface="Calibri"/>
              </a:rPr>
              <a:t>die Verwirklichung eines gemeinsamen Ziels und kreativer Ziele </a:t>
            </a:r>
            <a:r>
              <a:rPr lang="en-GB" sz="1200" i="0" u="none" strike="noStrike" cap="none">
                <a:latin typeface="Calibri"/>
                <a:ea typeface="Calibri"/>
                <a:cs typeface="Calibri"/>
                <a:sym typeface="Calibri"/>
              </a:rPr>
              <a:t>auszurichten. Ob bei der Leitung einer Produktion, der Koordination eines Festivals oder der Verwaltung eines Veranstaltungsortes – für den Erfolg ist es unerlässlich, zu verstehen, wie man Rollen definiert, multidisziplinäre Teams leitet und sowohl kurzfristige Projekte als auch langfristige Initiativen führt.</a:t>
            </a:r>
            <a:endParaRPr sz="1200" i="0" u="none" strike="noStrike" cap="none">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sz="1200" b="1" i="0" u="none" strike="noStrike" cap="none">
                <a:latin typeface="Calibri"/>
                <a:ea typeface="Calibri"/>
                <a:cs typeface="Calibri"/>
                <a:sym typeface="Calibri"/>
              </a:rPr>
              <a:t>Motivation und Führung manifestieren sich </a:t>
            </a:r>
            <a:r>
              <a:rPr lang="en-GB" sz="1200" i="0" u="none" strike="noStrike" cap="none">
                <a:latin typeface="Calibri"/>
                <a:ea typeface="Calibri"/>
                <a:cs typeface="Calibri"/>
                <a:sym typeface="Calibri"/>
              </a:rPr>
              <a:t>in der Welt der Live-Auftritte auf</a:t>
            </a:r>
            <a:r>
              <a:rPr lang="en-GB" sz="1200" b="1" i="0" u="none" strike="noStrike" cap="none">
                <a:latin typeface="Calibri"/>
                <a:ea typeface="Calibri"/>
                <a:cs typeface="Calibri"/>
                <a:sym typeface="Calibri"/>
              </a:rPr>
              <a:t> unterschiedliche Weise</a:t>
            </a:r>
            <a:r>
              <a:rPr lang="en-GB" sz="1200" i="0" u="none" strike="noStrike" cap="none">
                <a:latin typeface="Calibri"/>
                <a:ea typeface="Calibri"/>
                <a:cs typeface="Calibri"/>
                <a:sym typeface="Calibri"/>
              </a:rPr>
              <a:t>. In Musikensembles tragen emotionale Sensibilität und klare Kommunikation dazu bei, die Energie und den Zusammenhalt während langer Proben oder Live-Improvisationen aufrechtzuerhalten. In Tanzkompanien hängt die Motivation oft von körperlicher Belastbarkeit, Ausdruckskraft und Gruppensynchronität ab. </a:t>
            </a:r>
            <a:r>
              <a:rPr lang="en-GB" sz="1200" b="1" i="0" u="none" strike="noStrike" cap="none">
                <a:latin typeface="Calibri"/>
                <a:ea typeface="Calibri"/>
                <a:cs typeface="Calibri"/>
                <a:sym typeface="Calibri"/>
              </a:rPr>
              <a:t>Festivalteams, </a:t>
            </a:r>
            <a:r>
              <a:rPr lang="en-GB" sz="1200" i="0" u="none" strike="noStrike" cap="none">
                <a:latin typeface="Calibri"/>
                <a:ea typeface="Calibri"/>
                <a:cs typeface="Calibri"/>
                <a:sym typeface="Calibri"/>
              </a:rPr>
              <a:t>die an mehreren Veranstaltungsorten und in verschiedenen Disziplinen arbeiten, sind auf Anpassungsfähigkeit und gemeinsame Ziele angewiesen, um unter komplexen logistischen Anforderungen die Dynamik aufrechtzuerhalten.</a:t>
            </a:r>
            <a:endParaRPr sz="1200" i="0" u="none" strike="noStrike" cap="none">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sz="1200" i="0" u="none" strike="noStrike" cap="none">
                <a:latin typeface="Calibri"/>
                <a:ea typeface="Calibri"/>
                <a:cs typeface="Calibri"/>
                <a:sym typeface="Calibri"/>
              </a:rPr>
              <a:t> </a:t>
            </a:r>
            <a:r>
              <a:rPr lang="en-GB" sz="1200" i="1" u="none" strike="noStrike" cap="none">
                <a:latin typeface="Calibri"/>
                <a:ea typeface="Calibri"/>
                <a:cs typeface="Calibri"/>
                <a:sym typeface="Calibri"/>
              </a:rPr>
              <a:t>💡Als Trainer sollten Sie berücksichtigen, wie diese sektorspezifischen Dynamiken die Art und Weise beeinflussen, wie Soft Skills angewendet und gefördert werden.</a:t>
            </a:r>
            <a:endParaRPr sz="1200" i="1" u="none" strike="noStrike" cap="none">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r>
              <a:rPr lang="en-GB" sz="1200" i="0" u="none" strike="noStrike" cap="none">
                <a:latin typeface="Calibri"/>
                <a:ea typeface="Calibri"/>
                <a:cs typeface="Calibri"/>
                <a:sym typeface="Calibri"/>
              </a:rPr>
              <a:t>Diese Dynamiken gelten für alle darstellenden Künste: </a:t>
            </a:r>
            <a:endParaRPr sz="1200" i="0" u="none" strike="noStrike" cap="none">
              <a:latin typeface="Calibri"/>
              <a:ea typeface="Calibri"/>
              <a:cs typeface="Calibri"/>
              <a:sym typeface="Calibri"/>
            </a:endParaRPr>
          </a:p>
          <a:p>
            <a:pPr marL="457200" marR="0" lvl="0" indent="-317500" algn="l" rtl="0">
              <a:lnSpc>
                <a:spcPct val="100000"/>
              </a:lnSpc>
              <a:spcBef>
                <a:spcPts val="0"/>
              </a:spcBef>
              <a:spcAft>
                <a:spcPts val="0"/>
              </a:spcAft>
              <a:buClr>
                <a:schemeClr val="dk1"/>
              </a:buClr>
              <a:buSzPts val="1400"/>
              <a:buFont typeface="Calibri"/>
              <a:buChar char="-"/>
            </a:pPr>
            <a:r>
              <a:rPr lang="en-GB" sz="1200" i="0" u="none" strike="noStrike" cap="none">
                <a:latin typeface="Calibri"/>
                <a:ea typeface="Calibri"/>
                <a:cs typeface="Calibri"/>
                <a:sym typeface="Calibri"/>
              </a:rPr>
              <a:t>Im Tanz können zu den wichtigsten Mitarbeitern Choreografen und Probenleiter gehören.</a:t>
            </a:r>
            <a:endParaRPr sz="1200" i="0" u="none" strike="noStrike" cap="none">
              <a:latin typeface="Calibri"/>
              <a:ea typeface="Calibri"/>
              <a:cs typeface="Calibri"/>
              <a:sym typeface="Calibri"/>
            </a:endParaRPr>
          </a:p>
          <a:p>
            <a:pPr marL="457200" marR="0" lvl="0" indent="-317500" algn="l" rtl="0">
              <a:lnSpc>
                <a:spcPct val="100000"/>
              </a:lnSpc>
              <a:spcBef>
                <a:spcPts val="0"/>
              </a:spcBef>
              <a:spcAft>
                <a:spcPts val="0"/>
              </a:spcAft>
              <a:buClr>
                <a:schemeClr val="dk1"/>
              </a:buClr>
              <a:buSzPts val="1400"/>
              <a:buFont typeface="Calibri"/>
              <a:buChar char="-"/>
            </a:pPr>
            <a:r>
              <a:rPr lang="en-GB" sz="1200" i="0" u="none" strike="noStrike" cap="none">
                <a:latin typeface="Calibri"/>
                <a:ea typeface="Calibri"/>
                <a:cs typeface="Calibri"/>
                <a:sym typeface="Calibri"/>
              </a:rPr>
              <a:t> in der Musik sind dies beispielsweise Ensembleleiter und Tontechniker; </a:t>
            </a:r>
            <a:endParaRPr sz="1200" i="0" u="none" strike="noStrike" cap="none">
              <a:latin typeface="Calibri"/>
              <a:ea typeface="Calibri"/>
              <a:cs typeface="Calibri"/>
              <a:sym typeface="Calibri"/>
            </a:endParaRPr>
          </a:p>
          <a:p>
            <a:pPr marL="457200" marR="0" lvl="0" indent="-317500" algn="l" rtl="0">
              <a:lnSpc>
                <a:spcPct val="100000"/>
              </a:lnSpc>
              <a:spcBef>
                <a:spcPts val="0"/>
              </a:spcBef>
              <a:spcAft>
                <a:spcPts val="0"/>
              </a:spcAft>
              <a:buClr>
                <a:schemeClr val="dk1"/>
              </a:buClr>
              <a:buSzPts val="1400"/>
              <a:buFont typeface="Calibri"/>
              <a:buChar char="-"/>
            </a:pPr>
            <a:r>
              <a:rPr lang="en-GB" sz="1200" i="0" u="none" strike="noStrike" cap="none">
                <a:latin typeface="Calibri"/>
                <a:ea typeface="Calibri"/>
                <a:cs typeface="Calibri"/>
                <a:sym typeface="Calibri"/>
              </a:rPr>
              <a:t>bei Festivals können dies Veranstaltungsleiter und Künstlerbetreuer sein. </a:t>
            </a:r>
            <a:endParaRPr sz="1200" i="0" u="none" strike="noStrike" cap="none">
              <a:latin typeface="Calibri"/>
              <a:ea typeface="Calibri"/>
              <a:cs typeface="Calibri"/>
              <a:sym typeface="Calibri"/>
            </a:endParaRPr>
          </a:p>
          <a:p>
            <a:pPr marL="457200" marR="0" lvl="0" indent="0" algn="l" rtl="0">
              <a:lnSpc>
                <a:spcPct val="100000"/>
              </a:lnSpc>
              <a:spcBef>
                <a:spcPts val="0"/>
              </a:spcBef>
              <a:spcAft>
                <a:spcPts val="0"/>
              </a:spcAft>
              <a:buNone/>
            </a:pPr>
            <a:endParaRPr b="1">
              <a:latin typeface="Calibri"/>
              <a:ea typeface="Calibri"/>
              <a:cs typeface="Calibri"/>
              <a:sym typeface="Calibri"/>
            </a:endParaRPr>
          </a:p>
          <a:p>
            <a:pPr marL="457200" marR="0" lvl="0" indent="0" algn="l" rtl="0">
              <a:lnSpc>
                <a:spcPct val="100000"/>
              </a:lnSpc>
              <a:spcBef>
                <a:spcPts val="0"/>
              </a:spcBef>
              <a:spcAft>
                <a:spcPts val="0"/>
              </a:spcAft>
              <a:buNone/>
            </a:pPr>
            <a:r>
              <a:rPr lang="en-GB" sz="1200" b="1" i="0" u="none" strike="noStrike" cap="none">
                <a:latin typeface="Calibri"/>
                <a:ea typeface="Calibri"/>
                <a:cs typeface="Calibri"/>
                <a:sym typeface="Calibri"/>
              </a:rPr>
              <a:t>Jeder Kontext bringt einzigartige Rhythmen, Hierarchien und emotionale Arbeit mit sich.</a:t>
            </a:r>
            <a:br>
              <a:rPr lang="en-GB" b="1">
                <a:latin typeface="Calibri"/>
                <a:ea typeface="Calibri"/>
                <a:cs typeface="Calibri"/>
                <a:sym typeface="Calibri"/>
              </a:rPr>
            </a:br>
            <a:endParaRPr b="1">
              <a:latin typeface="Calibri"/>
              <a:ea typeface="Calibri"/>
              <a:cs typeface="Calibri"/>
              <a:sym typeface="Calibri"/>
            </a:endParaRPr>
          </a:p>
        </p:txBody>
      </p:sp>
      <p:sp>
        <p:nvSpPr>
          <p:cNvPr id="160" name="Google Shape;160;g374550b718a_1_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34519fc2d75_0_2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1" name="Google Shape;171;g34519fc2d75_0_22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1200"/>
              </a:spcBef>
              <a:spcAft>
                <a:spcPts val="0"/>
              </a:spcAft>
              <a:buSzPts val="1100"/>
              <a:buNone/>
            </a:pPr>
            <a:r>
              <a:rPr lang="en-GB">
                <a:latin typeface="Calibri"/>
                <a:ea typeface="Calibri"/>
                <a:cs typeface="Calibri"/>
                <a:sym typeface="Calibri"/>
              </a:rPr>
              <a:t>Die Klärung der Rollen ist unerlässlich, egal ob Sie eine tourende Tanzkompanie koordinieren, ein Musikfestival mit mehreren Bühnen organisieren oder eine ortsspezifische Oper produzieren. </a:t>
            </a:r>
            <a:endParaRPr>
              <a:latin typeface="Calibri"/>
              <a:ea typeface="Calibri"/>
              <a:cs typeface="Calibri"/>
              <a:sym typeface="Calibri"/>
            </a:endParaRPr>
          </a:p>
          <a:p>
            <a:pPr marL="0" lvl="0" indent="0" algn="l" rtl="0">
              <a:spcBef>
                <a:spcPts val="1200"/>
              </a:spcBef>
              <a:spcAft>
                <a:spcPts val="1200"/>
              </a:spcAft>
              <a:buClr>
                <a:schemeClr val="dk1"/>
              </a:buClr>
              <a:buSzPts val="1100"/>
              <a:buFont typeface="Arial"/>
              <a:buNone/>
            </a:pPr>
            <a:r>
              <a:rPr lang="en-GB">
                <a:latin typeface="Calibri"/>
                <a:ea typeface="Calibri"/>
                <a:cs typeface="Calibri"/>
                <a:sym typeface="Calibri"/>
              </a:rPr>
              <a:t>Tools wie </a:t>
            </a:r>
            <a:r>
              <a:rPr lang="en-GB" b="1">
                <a:latin typeface="Calibri"/>
                <a:ea typeface="Calibri"/>
                <a:cs typeface="Calibri"/>
                <a:sym typeface="Calibri"/>
              </a:rPr>
              <a:t>die RACI-Matrix helfen Teams aus verschiedenen Disziplinen dabei, Verantwortlichkeiten transparent zu definieren </a:t>
            </a:r>
            <a:r>
              <a:rPr lang="en-GB">
                <a:latin typeface="Calibri"/>
                <a:ea typeface="Calibri"/>
                <a:cs typeface="Calibri"/>
                <a:sym typeface="Calibri"/>
              </a:rPr>
              <a:t>und Überschneidungen oder </a:t>
            </a:r>
            <a:r>
              <a:rPr lang="en-GB" b="1">
                <a:latin typeface="Calibri"/>
                <a:ea typeface="Calibri"/>
                <a:cs typeface="Calibri"/>
                <a:sym typeface="Calibri"/>
              </a:rPr>
              <a:t>Missverständnisse zu vermeiden.</a:t>
            </a:r>
            <a:endParaRPr>
              <a:latin typeface="Calibri"/>
              <a:ea typeface="Calibri"/>
              <a:cs typeface="Calibri"/>
              <a:sym typeface="Calibri"/>
            </a:endParaRPr>
          </a:p>
        </p:txBody>
      </p:sp>
      <p:sp>
        <p:nvSpPr>
          <p:cNvPr id="172" name="Google Shape;172;g34519fc2d75_0_22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E6B4B-6215-7CD2-BB9C-E4C23CF0170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05698022-D1F1-B77B-3101-06D7360F70F7}"/>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25A565D-F23D-EA22-31AD-131126CEA058}"/>
              </a:ext>
            </a:extLst>
          </p:cNvPr>
          <p:cNvSpPr>
            <a:spLocks noGrp="1"/>
          </p:cNvSpPr>
          <p:nvPr>
            <p:ph type="body" idx="1"/>
          </p:nvPr>
        </p:nvSpPr>
        <p:spPr/>
        <p:txBody>
          <a:bodyPr/>
          <a:lstStyle/>
          <a:p>
            <a:r>
              <a:rPr lang="en-US" sz="1100" b="0" dirty="0">
                <a:latin typeface="Calibri" panose="020F0502020204030204" pitchFamily="34" charset="0"/>
                <a:ea typeface="Calibri" panose="020F0502020204030204" pitchFamily="34" charset="0"/>
                <a:cs typeface="Calibri" panose="020F0502020204030204" pitchFamily="34" charset="0"/>
              </a:rPr>
              <a:t>Beantworten Sie die folgenden Fragen: </a:t>
            </a:r>
          </a:p>
          <a:p>
            <a:pPr marL="171450" lvl="0" indent="-171450">
              <a:buFont typeface="Arial" panose="020B0604020202020204" pitchFamily="34" charset="0"/>
              <a:buChar char="•"/>
            </a:pPr>
            <a:r>
              <a:rPr lang="en-US" sz="1100" dirty="0">
                <a:latin typeface="Calibri" panose="020F0502020204030204" pitchFamily="34" charset="0"/>
                <a:ea typeface="Calibri" panose="020F0502020204030204" pitchFamily="34" charset="0"/>
                <a:cs typeface="Times New Roman" panose="02020603050405020304" pitchFamily="18" charset="0"/>
              </a:rPr>
              <a:t>Was waren die Erkenntnisse oder Schwierigkeiten bei dem Versuch, R, A, C und I für jede Rolle zu definieren?</a:t>
            </a:r>
            <a:endParaRPr lang="el-GR" sz="1100" dirty="0">
              <a:latin typeface="Calibri" panose="020F0502020204030204" pitchFamily="34" charset="0"/>
              <a:ea typeface="Calibri" panose="020F0502020204030204" pitchFamily="34" charset="0"/>
              <a:cs typeface="Times New Roman" panose="02020603050405020304" pitchFamily="18" charset="0"/>
            </a:endParaRPr>
          </a:p>
          <a:p>
            <a:pPr marL="171450" lvl="0" indent="-171450">
              <a:buFont typeface="Arial" panose="020B0604020202020204" pitchFamily="34" charset="0"/>
              <a:buChar char="•"/>
            </a:pPr>
            <a:r>
              <a:rPr lang="en-US" sz="1100" dirty="0">
                <a:latin typeface="Calibri" panose="020F0502020204030204" pitchFamily="34" charset="0"/>
                <a:ea typeface="Calibri" panose="020F0502020204030204" pitchFamily="34" charset="0"/>
                <a:cs typeface="Times New Roman" panose="02020603050405020304" pitchFamily="18" charset="0"/>
              </a:rPr>
              <a:t>Gab es Überraschungen bei der Zuordnung der Rollen „Accountable” (A) oder „Responsible” (R)?</a:t>
            </a:r>
            <a:endParaRPr lang="el-GR" sz="1100" dirty="0">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1100" dirty="0">
                <a:latin typeface="Calibri" panose="020F0502020204030204" pitchFamily="34" charset="0"/>
                <a:ea typeface="Calibri" panose="020F0502020204030204" pitchFamily="34" charset="0"/>
                <a:cs typeface="Times New Roman" panose="02020603050405020304" pitchFamily="18" charset="0"/>
              </a:rPr>
              <a:t>Halten Sie diese Rollenteilung nach RACI in Ihrer täglichen Praxis im Bereich der darstellenden Künste für realistisch? Warum bzw. warum nicht?</a:t>
            </a:r>
          </a:p>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0F3DD760-9EB7-0C3B-2C73-6D6E510B910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8</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184047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34519fc2d75_0_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0" name="Google Shape;180;g34519fc2d75_0_1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1" name="Google Shape;181;g34519fc2d75_0_1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2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30"/>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30"/>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81" name="Google Shape;81;p3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3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3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2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8" name="Google Shape;28;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23"/>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dk1"/>
              </a:buClr>
              <a:buSzPts val="4000"/>
              <a:buFont typeface="Calibri"/>
              <a:buNone/>
              <a:defRPr sz="4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23"/>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34" name="Google Shape;34;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24"/>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40" name="Google Shape;40;p24"/>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41" name="Google Shape;41;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2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2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25"/>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7" name="Google Shape;47;p25"/>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8" name="Google Shape;48;p25"/>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9" name="Google Shape;49;p25"/>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50" name="Google Shape;50;p2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2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61" name="Google Shape;61;p2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2" name="Google Shape;62;p2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2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8"/>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8"/>
          <p:cNvSpPr>
            <a:spLocks noGrp="1"/>
          </p:cNvSpPr>
          <p:nvPr>
            <p:ph type="pic" idx="2"/>
          </p:nvPr>
        </p:nvSpPr>
        <p:spPr>
          <a:xfrm>
            <a:off x="1792288" y="612775"/>
            <a:ext cx="5486400" cy="4114800"/>
          </a:xfrm>
          <a:prstGeom prst="rect">
            <a:avLst/>
          </a:prstGeom>
          <a:noFill/>
          <a:ln>
            <a:noFill/>
          </a:ln>
        </p:spPr>
      </p:sp>
      <p:sp>
        <p:nvSpPr>
          <p:cNvPr id="68" name="Google Shape;68;p28"/>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9" name="Google Shape;69;p2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9"/>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5" name="Google Shape;75;p2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2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17.jp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2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19.png"/></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7.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 Id="rId5" Type="http://schemas.openxmlformats.org/officeDocument/2006/relationships/image" Target="../media/image20.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3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4.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 Id="rId5" Type="http://schemas.openxmlformats.org/officeDocument/2006/relationships/image" Target="../media/image23.png"/><Relationship Id="rId4" Type="http://schemas.openxmlformats.org/officeDocument/2006/relationships/image" Target="../media/image4.pn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0.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4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1.xml"/><Relationship Id="rId1" Type="http://schemas.openxmlformats.org/officeDocument/2006/relationships/slideLayout" Target="../slideLayouts/slideLayout1.xml"/><Relationship Id="rId6" Type="http://schemas.openxmlformats.org/officeDocument/2006/relationships/image" Target="../media/image24.svg"/><Relationship Id="rId5" Type="http://schemas.openxmlformats.org/officeDocument/2006/relationships/image" Target="../media/image13.png"/><Relationship Id="rId4" Type="http://schemas.openxmlformats.org/officeDocument/2006/relationships/image" Target="../media/image8.svg"/></Relationships>
</file>

<file path=ppt/slides/_rels/slide42.xml.rels><?xml version="1.0" encoding="UTF-8" standalone="yes"?>
<Relationships xmlns="http://schemas.openxmlformats.org/package/2006/relationships"><Relationship Id="rId8" Type="http://schemas.openxmlformats.org/officeDocument/2006/relationships/image" Target="../media/image27.jpg"/><Relationship Id="rId13" Type="http://schemas.openxmlformats.org/officeDocument/2006/relationships/image" Target="../media/image32.jpg"/><Relationship Id="rId3" Type="http://schemas.openxmlformats.org/officeDocument/2006/relationships/image" Target="../media/image2.png"/><Relationship Id="rId7" Type="http://schemas.openxmlformats.org/officeDocument/2006/relationships/image" Target="../media/image26.png"/><Relationship Id="rId12" Type="http://schemas.openxmlformats.org/officeDocument/2006/relationships/image" Target="../media/image31.png"/><Relationship Id="rId17" Type="http://schemas.openxmlformats.org/officeDocument/2006/relationships/image" Target="../media/image36.png"/><Relationship Id="rId2" Type="http://schemas.openxmlformats.org/officeDocument/2006/relationships/notesSlide" Target="../notesSlides/notesSlide42.xml"/><Relationship Id="rId16" Type="http://schemas.openxmlformats.org/officeDocument/2006/relationships/image" Target="../media/image35.png"/><Relationship Id="rId1" Type="http://schemas.openxmlformats.org/officeDocument/2006/relationships/slideLayout" Target="../slideLayouts/slideLayout1.xml"/><Relationship Id="rId6" Type="http://schemas.openxmlformats.org/officeDocument/2006/relationships/image" Target="../media/image25.png"/><Relationship Id="rId11" Type="http://schemas.openxmlformats.org/officeDocument/2006/relationships/image" Target="../media/image30.png"/><Relationship Id="rId5" Type="http://schemas.openxmlformats.org/officeDocument/2006/relationships/image" Target="../media/image3.png"/><Relationship Id="rId15" Type="http://schemas.openxmlformats.org/officeDocument/2006/relationships/image" Target="../media/image34.png"/><Relationship Id="rId10" Type="http://schemas.openxmlformats.org/officeDocument/2006/relationships/image" Target="../media/image29.png"/><Relationship Id="rId4" Type="http://schemas.openxmlformats.org/officeDocument/2006/relationships/image" Target="../media/image4.png"/><Relationship Id="rId9" Type="http://schemas.openxmlformats.org/officeDocument/2006/relationships/image" Target="../media/image28.png"/><Relationship Id="rId14" Type="http://schemas.openxmlformats.org/officeDocument/2006/relationships/image" Target="../media/image3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descr="Εικόνα που περιέχει κείμενο&#10;&#10;Περιγραφή που δημιουργήθηκε αυτόματα"/>
          <p:cNvPicPr preferRelativeResize="0"/>
          <p:nvPr/>
        </p:nvPicPr>
        <p:blipFill rotWithShape="1">
          <a:blip r:embed="rId3">
            <a:alphaModFix/>
          </a:blip>
          <a:srcRect/>
          <a:stretch/>
        </p:blipFill>
        <p:spPr>
          <a:xfrm>
            <a:off x="7261453" y="834093"/>
            <a:ext cx="7828623" cy="1642407"/>
          </a:xfrm>
          <a:prstGeom prst="rect">
            <a:avLst/>
          </a:prstGeom>
          <a:noFill/>
          <a:ln>
            <a:noFill/>
          </a:ln>
        </p:spPr>
      </p:pic>
      <p:sp>
        <p:nvSpPr>
          <p:cNvPr id="89" name="Google Shape;89;p1"/>
          <p:cNvSpPr/>
          <p:nvPr/>
        </p:nvSpPr>
        <p:spPr>
          <a:xfrm rot="-5400000">
            <a:off x="8390496" y="4139492"/>
            <a:ext cx="15426973" cy="6672166"/>
          </a:xfrm>
          <a:custGeom>
            <a:avLst/>
            <a:gdLst/>
            <a:ahLst/>
            <a:cxnLst/>
            <a:rect l="l" t="t" r="r" b="b"/>
            <a:pathLst>
              <a:path w="15426973" h="6672166" extrusionOk="0">
                <a:moveTo>
                  <a:pt x="0" y="0"/>
                </a:moveTo>
                <a:lnTo>
                  <a:pt x="15426973" y="0"/>
                </a:lnTo>
                <a:lnTo>
                  <a:pt x="15426973" y="6672166"/>
                </a:lnTo>
                <a:lnTo>
                  <a:pt x="0" y="6672166"/>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90" name="Google Shape;90;p1"/>
          <p:cNvSpPr/>
          <p:nvPr/>
        </p:nvSpPr>
        <p:spPr>
          <a:xfrm rot="7923704" flipH="1">
            <a:off x="7693131" y="6689339"/>
            <a:ext cx="15428564" cy="6672854"/>
          </a:xfrm>
          <a:custGeom>
            <a:avLst/>
            <a:gdLst/>
            <a:ahLst/>
            <a:cxnLst/>
            <a:rect l="l" t="t" r="r" b="b"/>
            <a:pathLst>
              <a:path w="15426973" h="6672166" extrusionOk="0">
                <a:moveTo>
                  <a:pt x="0" y="6672166"/>
                </a:moveTo>
                <a:lnTo>
                  <a:pt x="15426973" y="6672166"/>
                </a:lnTo>
                <a:lnTo>
                  <a:pt x="15426973" y="0"/>
                </a:lnTo>
                <a:lnTo>
                  <a:pt x="0" y="0"/>
                </a:lnTo>
                <a:lnTo>
                  <a:pt x="0" y="6672166"/>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91" name="Google Shape;91;p1"/>
          <p:cNvSpPr/>
          <p:nvPr/>
        </p:nvSpPr>
        <p:spPr>
          <a:xfrm>
            <a:off x="-596817" y="-735710"/>
            <a:ext cx="2199515" cy="2199515"/>
          </a:xfrm>
          <a:custGeom>
            <a:avLst/>
            <a:gdLst/>
            <a:ahLst/>
            <a:cxnLst/>
            <a:rect l="l" t="t" r="r" b="b"/>
            <a:pathLst>
              <a:path w="2199515" h="2199515" extrusionOk="0">
                <a:moveTo>
                  <a:pt x="0" y="0"/>
                </a:moveTo>
                <a:lnTo>
                  <a:pt x="2199516" y="0"/>
                </a:lnTo>
                <a:lnTo>
                  <a:pt x="2199516" y="2199515"/>
                </a:lnTo>
                <a:lnTo>
                  <a:pt x="0" y="2199515"/>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92" name="Google Shape;92;p1"/>
          <p:cNvSpPr/>
          <p:nvPr/>
        </p:nvSpPr>
        <p:spPr>
          <a:xfrm>
            <a:off x="12184342" y="7475575"/>
            <a:ext cx="2009598" cy="2009598"/>
          </a:xfrm>
          <a:custGeom>
            <a:avLst/>
            <a:gdLst/>
            <a:ahLst/>
            <a:cxnLst/>
            <a:rect l="l" t="t" r="r" b="b"/>
            <a:pathLst>
              <a:path w="2009598" h="2009598" extrusionOk="0">
                <a:moveTo>
                  <a:pt x="0" y="0"/>
                </a:moveTo>
                <a:lnTo>
                  <a:pt x="2009599" y="0"/>
                </a:lnTo>
                <a:lnTo>
                  <a:pt x="2009599" y="2009599"/>
                </a:lnTo>
                <a:lnTo>
                  <a:pt x="0" y="2009599"/>
                </a:lnTo>
                <a:lnTo>
                  <a:pt x="0" y="0"/>
                </a:lnTo>
                <a:close/>
              </a:path>
            </a:pathLst>
          </a:custGeom>
          <a:blipFill rotWithShape="1">
            <a:blip r:embed="rId6">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93" name="Google Shape;93;p1"/>
          <p:cNvSpPr/>
          <p:nvPr/>
        </p:nvSpPr>
        <p:spPr>
          <a:xfrm>
            <a:off x="1949020" y="194513"/>
            <a:ext cx="4966112" cy="2607924"/>
          </a:xfrm>
          <a:custGeom>
            <a:avLst/>
            <a:gdLst/>
            <a:ahLst/>
            <a:cxnLst/>
            <a:rect l="l" t="t" r="r" b="b"/>
            <a:pathLst>
              <a:path w="8961910" h="4869664" extrusionOk="0">
                <a:moveTo>
                  <a:pt x="0" y="0"/>
                </a:moveTo>
                <a:lnTo>
                  <a:pt x="8961910" y="0"/>
                </a:lnTo>
                <a:lnTo>
                  <a:pt x="8961910" y="4869664"/>
                </a:lnTo>
                <a:lnTo>
                  <a:pt x="0" y="4869664"/>
                </a:lnTo>
                <a:lnTo>
                  <a:pt x="0" y="0"/>
                </a:lnTo>
                <a:close/>
              </a:path>
            </a:pathLst>
          </a:custGeom>
          <a:blipFill rotWithShape="1">
            <a:blip r:embed="rId7">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94" name="Google Shape;94;p1"/>
          <p:cNvSpPr txBox="1"/>
          <p:nvPr/>
        </p:nvSpPr>
        <p:spPr>
          <a:xfrm>
            <a:off x="340866" y="6591300"/>
            <a:ext cx="7356305" cy="1019093"/>
          </a:xfrm>
          <a:prstGeom prst="rect">
            <a:avLst/>
          </a:prstGeom>
          <a:solidFill>
            <a:srgbClr val="FFFFFF"/>
          </a:solidFill>
          <a:ln w="9525" cap="flat" cmpd="sng">
            <a:solidFill>
              <a:schemeClr val="lt1"/>
            </a:solidFill>
            <a:prstDash val="solid"/>
            <a:miter lim="800000"/>
            <a:headEnd type="none" w="sm" len="sm"/>
            <a:tailEnd type="none" w="sm" len="sm"/>
          </a:ln>
        </p:spPr>
        <p:txBody>
          <a:bodyPr spcFirstLastPara="1" wrap="square" lIns="91425" tIns="45700" rIns="91425" bIns="45700" anchor="t" anchorCtr="0">
            <a:noAutofit/>
          </a:bodyPr>
          <a:lstStyle/>
          <a:p>
            <a:pPr marL="12700" marR="0" lvl="0" indent="0" algn="l" rtl="0">
              <a:lnSpc>
                <a:spcPct val="57166"/>
              </a:lnSpc>
              <a:spcBef>
                <a:spcPts val="0"/>
              </a:spcBef>
              <a:spcAft>
                <a:spcPts val="0"/>
              </a:spcAft>
              <a:buClr>
                <a:srgbClr val="000000"/>
              </a:buClr>
              <a:buSzPts val="6000"/>
              <a:buFont typeface="Arial"/>
              <a:buNone/>
            </a:pPr>
            <a:r>
              <a:rPr lang="de-DE" sz="6000" b="1" i="0" u="none" strike="noStrike" cap="none" noProof="0" dirty="0">
                <a:solidFill>
                  <a:srgbClr val="04A6C2"/>
                </a:solidFill>
                <a:latin typeface="Calibri"/>
                <a:ea typeface="Calibri"/>
                <a:cs typeface="Calibri"/>
                <a:sym typeface="Calibri"/>
              </a:rPr>
              <a:t>Kapitel 2</a:t>
            </a:r>
            <a:r>
              <a:rPr lang="de-DE" sz="4500" b="1" i="0" u="none" strike="noStrike" cap="none" noProof="0" dirty="0">
                <a:solidFill>
                  <a:srgbClr val="04A6C2"/>
                </a:solidFill>
                <a:latin typeface="Calibri"/>
                <a:ea typeface="Calibri"/>
                <a:cs typeface="Calibri"/>
                <a:sym typeface="Calibri"/>
              </a:rPr>
              <a:t> </a:t>
            </a:r>
            <a:endParaRPr lang="de-DE" sz="1400" b="0" i="0" u="none" strike="noStrike" cap="none" noProof="0" dirty="0">
              <a:solidFill>
                <a:srgbClr val="000000"/>
              </a:solidFill>
              <a:latin typeface="Arial"/>
              <a:ea typeface="Arial"/>
              <a:cs typeface="Arial"/>
              <a:sym typeface="Arial"/>
            </a:endParaRPr>
          </a:p>
          <a:p>
            <a:pPr marL="12700" marR="0" lvl="0" indent="0" algn="l" rtl="0">
              <a:lnSpc>
                <a:spcPct val="114333"/>
              </a:lnSpc>
              <a:spcBef>
                <a:spcPts val="600"/>
              </a:spcBef>
              <a:spcAft>
                <a:spcPts val="0"/>
              </a:spcAft>
              <a:buClr>
                <a:srgbClr val="000000"/>
              </a:buClr>
              <a:buSzPts val="3000"/>
              <a:buFont typeface="Arial"/>
              <a:buNone/>
            </a:pPr>
            <a:r>
              <a:rPr lang="de-DE" sz="3000" b="0" i="0" u="none" strike="noStrike" cap="none" noProof="0" dirty="0">
                <a:solidFill>
                  <a:srgbClr val="FF0000"/>
                </a:solidFill>
                <a:latin typeface="Calibri"/>
                <a:ea typeface="Calibri"/>
                <a:cs typeface="Calibri"/>
                <a:sym typeface="Calibri"/>
              </a:rPr>
              <a:t> </a:t>
            </a:r>
            <a:endParaRPr lang="de-DE" sz="3000" b="0" i="0" u="none" strike="noStrike" cap="none" noProof="0" dirty="0">
              <a:solidFill>
                <a:schemeClr val="dk1"/>
              </a:solidFill>
              <a:latin typeface="Calibri"/>
              <a:ea typeface="Calibri"/>
              <a:cs typeface="Calibri"/>
              <a:sym typeface="Calibri"/>
            </a:endParaRPr>
          </a:p>
          <a:p>
            <a:pPr marL="0" marR="0" lvl="0" indent="0" algn="l" rtl="0">
              <a:lnSpc>
                <a:spcPct val="100000"/>
              </a:lnSpc>
              <a:spcBef>
                <a:spcPts val="600"/>
              </a:spcBef>
              <a:spcAft>
                <a:spcPts val="0"/>
              </a:spcAft>
              <a:buClr>
                <a:srgbClr val="000000"/>
              </a:buClr>
              <a:buSzPts val="3000"/>
              <a:buFont typeface="Arial"/>
              <a:buNone/>
            </a:pPr>
            <a:r>
              <a:rPr lang="de-DE" sz="3000" b="0" i="0" u="none" strike="noStrike" cap="none" noProof="0" dirty="0">
                <a:solidFill>
                  <a:srgbClr val="FF0000"/>
                </a:solidFill>
                <a:latin typeface="Calibri"/>
                <a:ea typeface="Calibri"/>
                <a:cs typeface="Calibri"/>
                <a:sym typeface="Calibri"/>
              </a:rPr>
              <a:t> </a:t>
            </a:r>
            <a:endParaRPr lang="de-DE" sz="3000" b="0" i="0" u="none" strike="noStrike" cap="none" noProof="0" dirty="0">
              <a:solidFill>
                <a:schemeClr val="dk1"/>
              </a:solidFill>
              <a:latin typeface="Calibri"/>
              <a:ea typeface="Calibri"/>
              <a:cs typeface="Calibri"/>
              <a:sym typeface="Calibri"/>
            </a:endParaRPr>
          </a:p>
          <a:p>
            <a:pPr marL="0" marR="0" lvl="0" indent="0" algn="l" rtl="0">
              <a:lnSpc>
                <a:spcPct val="100000"/>
              </a:lnSpc>
              <a:spcBef>
                <a:spcPts val="600"/>
              </a:spcBef>
              <a:spcAft>
                <a:spcPts val="0"/>
              </a:spcAft>
              <a:buClr>
                <a:srgbClr val="000000"/>
              </a:buClr>
              <a:buSzPts val="3000"/>
              <a:buFont typeface="Arial"/>
              <a:buNone/>
            </a:pPr>
            <a:r>
              <a:rPr lang="de-DE" sz="3000" b="0" i="0" u="none" strike="noStrike" cap="none" noProof="0" dirty="0">
                <a:solidFill>
                  <a:srgbClr val="FF0000"/>
                </a:solidFill>
                <a:latin typeface="Calibri"/>
                <a:ea typeface="Calibri"/>
                <a:cs typeface="Calibri"/>
                <a:sym typeface="Calibri"/>
              </a:rPr>
              <a:t> </a:t>
            </a:r>
            <a:endParaRPr lang="de-DE" sz="3000" b="0" i="0" u="none" strike="noStrike" cap="none" noProof="0" dirty="0">
              <a:solidFill>
                <a:schemeClr val="dk1"/>
              </a:solidFill>
              <a:latin typeface="Calibri"/>
              <a:ea typeface="Calibri"/>
              <a:cs typeface="Calibri"/>
              <a:sym typeface="Calibri"/>
            </a:endParaRPr>
          </a:p>
        </p:txBody>
      </p:sp>
      <p:sp>
        <p:nvSpPr>
          <p:cNvPr id="95" name="Google Shape;95;p1"/>
          <p:cNvSpPr txBox="1"/>
          <p:nvPr/>
        </p:nvSpPr>
        <p:spPr>
          <a:xfrm>
            <a:off x="340866" y="3645076"/>
            <a:ext cx="11831444" cy="1862048"/>
          </a:xfrm>
          <a:prstGeom prst="rect">
            <a:avLst/>
          </a:prstGeom>
          <a:noFill/>
          <a:ln>
            <a:noFill/>
          </a:ln>
        </p:spPr>
        <p:txBody>
          <a:bodyPr spcFirstLastPara="1" wrap="square" lIns="91425" tIns="45700" rIns="91425" bIns="45700" anchor="t" anchorCtr="0">
            <a:spAutoFit/>
          </a:bodyPr>
          <a:lstStyle/>
          <a:p>
            <a:pPr marL="12700" marR="0" lvl="0" indent="0" algn="l" rtl="0">
              <a:lnSpc>
                <a:spcPct val="100000"/>
              </a:lnSpc>
              <a:spcBef>
                <a:spcPts val="0"/>
              </a:spcBef>
              <a:spcAft>
                <a:spcPts val="0"/>
              </a:spcAft>
              <a:buClr>
                <a:srgbClr val="000000"/>
              </a:buClr>
              <a:buSzPts val="6000"/>
              <a:buFont typeface="Arial"/>
              <a:buNone/>
            </a:pPr>
            <a:r>
              <a:rPr lang="de-DE" sz="6000" b="1" i="0" u="none" strike="noStrike" cap="none" noProof="0" dirty="0">
                <a:solidFill>
                  <a:schemeClr val="dk1"/>
                </a:solidFill>
                <a:latin typeface="Calibri"/>
                <a:ea typeface="Calibri"/>
                <a:cs typeface="Calibri"/>
                <a:sym typeface="Calibri"/>
              </a:rPr>
              <a:t>WP3</a:t>
            </a:r>
            <a:endParaRPr lang="de-DE" sz="1400" b="0" i="0" u="none" strike="noStrike" cap="none" noProof="0" dirty="0">
              <a:solidFill>
                <a:srgbClr val="000000"/>
              </a:solidFill>
              <a:latin typeface="Arial"/>
              <a:ea typeface="Arial"/>
              <a:cs typeface="Arial"/>
              <a:sym typeface="Arial"/>
            </a:endParaRPr>
          </a:p>
          <a:p>
            <a:pPr marL="12700" marR="0" lvl="0" indent="0" algn="l" rtl="0">
              <a:lnSpc>
                <a:spcPct val="100000"/>
              </a:lnSpc>
              <a:spcBef>
                <a:spcPts val="1200"/>
              </a:spcBef>
              <a:spcAft>
                <a:spcPts val="0"/>
              </a:spcAft>
              <a:buClr>
                <a:srgbClr val="000000"/>
              </a:buClr>
              <a:buSzPts val="4500"/>
              <a:buFont typeface="Arial"/>
              <a:buNone/>
            </a:pPr>
            <a:r>
              <a:rPr lang="de-DE" sz="4500" b="1" i="0" u="none" strike="noStrike" cap="none" noProof="0" dirty="0">
                <a:solidFill>
                  <a:schemeClr val="dk1"/>
                </a:solidFill>
                <a:latin typeface="Calibri"/>
                <a:ea typeface="Calibri"/>
                <a:cs typeface="Calibri"/>
                <a:sym typeface="Calibri"/>
              </a:rPr>
              <a:t>INSPIRE Praktisches Handbuch</a:t>
            </a:r>
          </a:p>
        </p:txBody>
      </p:sp>
      <p:sp>
        <p:nvSpPr>
          <p:cNvPr id="96" name="Google Shape;96;p1"/>
          <p:cNvSpPr txBox="1"/>
          <p:nvPr/>
        </p:nvSpPr>
        <p:spPr>
          <a:xfrm>
            <a:off x="340866" y="7130133"/>
            <a:ext cx="11833058" cy="784830"/>
          </a:xfrm>
          <a:prstGeom prst="rect">
            <a:avLst/>
          </a:prstGeom>
          <a:noFill/>
          <a:ln>
            <a:noFill/>
          </a:ln>
        </p:spPr>
        <p:txBody>
          <a:bodyPr spcFirstLastPara="1" wrap="square" lIns="91425" tIns="45700" rIns="91425" bIns="45700" anchor="t" anchorCtr="0">
            <a:spAutoFit/>
          </a:bodyPr>
          <a:lstStyle/>
          <a:p>
            <a:pPr marL="12700" marR="0" lvl="0" indent="0" algn="l" rtl="0">
              <a:lnSpc>
                <a:spcPct val="100000"/>
              </a:lnSpc>
              <a:spcBef>
                <a:spcPts val="0"/>
              </a:spcBef>
              <a:spcAft>
                <a:spcPts val="0"/>
              </a:spcAft>
              <a:buClr>
                <a:srgbClr val="000000"/>
              </a:buClr>
              <a:buSzPts val="4500"/>
              <a:buFont typeface="Arial"/>
              <a:buNone/>
            </a:pPr>
            <a:r>
              <a:rPr lang="de-DE" sz="4500" b="1" i="0" u="none" strike="noStrike" cap="none" noProof="0" dirty="0">
                <a:solidFill>
                  <a:srgbClr val="04A6C2"/>
                </a:solidFill>
                <a:latin typeface="Calibri"/>
                <a:ea typeface="Calibri"/>
                <a:cs typeface="Calibri"/>
                <a:sym typeface="Calibri"/>
              </a:rPr>
              <a:t>Resilienz und Soft Skills für </a:t>
            </a:r>
            <a:r>
              <a:rPr lang="de-DE" sz="4500" b="1" i="0" u="none" strike="noStrike" cap="none" noProof="0" dirty="0" err="1">
                <a:solidFill>
                  <a:srgbClr val="04A6C2"/>
                </a:solidFill>
                <a:latin typeface="Calibri"/>
                <a:ea typeface="Calibri"/>
                <a:cs typeface="Calibri"/>
                <a:sym typeface="Calibri"/>
              </a:rPr>
              <a:t>Ausbilder:innen</a:t>
            </a:r>
            <a:endParaRPr lang="de-DE" sz="4500" b="1" i="0" u="none" strike="noStrike" cap="none" noProof="0" dirty="0">
              <a:solidFill>
                <a:srgbClr val="04A6C2"/>
              </a:solidFill>
              <a:latin typeface="Calibri"/>
              <a:ea typeface="Calibri"/>
              <a:cs typeface="Calibri"/>
              <a:sym typeface="Calibri"/>
            </a:endParaRPr>
          </a:p>
        </p:txBody>
      </p:sp>
      <p:sp>
        <p:nvSpPr>
          <p:cNvPr id="97" name="Google Shape;97;p1"/>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1</a:t>
            </a:fld>
            <a:endParaRPr lang="de-DE" noProof="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g34519fc2d75_0_198"/>
          <p:cNvSpPr/>
          <p:nvPr/>
        </p:nvSpPr>
        <p:spPr>
          <a:xfrm rot="10800000" flipH="1">
            <a:off x="-520000" y="-6856199"/>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194" name="Google Shape;194;g34519fc2d75_0_198"/>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195" name="Google Shape;195;g34519fc2d75_0_198"/>
          <p:cNvSpPr txBox="1"/>
          <p:nvPr/>
        </p:nvSpPr>
        <p:spPr>
          <a:xfrm>
            <a:off x="1246901" y="1413250"/>
            <a:ext cx="16486800" cy="2401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de-DE" sz="5000" b="1" i="0" u="none" strike="noStrike" cap="none" noProof="0" dirty="0">
                <a:solidFill>
                  <a:schemeClr val="dk1"/>
                </a:solidFill>
                <a:latin typeface="Calibri"/>
                <a:ea typeface="Calibri"/>
                <a:cs typeface="Calibri"/>
                <a:sym typeface="Calibri"/>
              </a:rPr>
              <a:t>Talentmanagement:  Erläuterung der wichtigsten Phasen mit praktischen Hinweisen zu den Schwerpunktbereichen</a:t>
            </a:r>
          </a:p>
          <a:p>
            <a:pPr marL="0" marR="0" lvl="0" indent="0" algn="l" rtl="0">
              <a:lnSpc>
                <a:spcPct val="100000"/>
              </a:lnSpc>
              <a:spcBef>
                <a:spcPts val="0"/>
              </a:spcBef>
              <a:spcAft>
                <a:spcPts val="0"/>
              </a:spcAft>
              <a:buClr>
                <a:srgbClr val="000000"/>
              </a:buClr>
              <a:buSzPts val="5000"/>
              <a:buFont typeface="Arial"/>
              <a:buNone/>
            </a:pPr>
            <a:endParaRPr lang="de-DE" sz="5000" b="1" i="0" u="none" strike="noStrike" cap="none" noProof="0" dirty="0">
              <a:solidFill>
                <a:schemeClr val="dk1"/>
              </a:solidFill>
              <a:latin typeface="Calibri"/>
              <a:ea typeface="Calibri"/>
              <a:cs typeface="Calibri"/>
              <a:sym typeface="Calibri"/>
            </a:endParaRPr>
          </a:p>
        </p:txBody>
      </p:sp>
      <p:graphicFrame>
        <p:nvGraphicFramePr>
          <p:cNvPr id="196" name="Google Shape;196;g34519fc2d75_0_198"/>
          <p:cNvGraphicFramePr/>
          <p:nvPr>
            <p:extLst>
              <p:ext uri="{D42A27DB-BD31-4B8C-83A1-F6EECF244321}">
                <p14:modId xmlns:p14="http://schemas.microsoft.com/office/powerpoint/2010/main" val="3469561568"/>
              </p:ext>
            </p:extLst>
          </p:nvPr>
        </p:nvGraphicFramePr>
        <p:xfrm>
          <a:off x="3639013" y="3058600"/>
          <a:ext cx="11511325" cy="6994625"/>
        </p:xfrm>
        <a:graphic>
          <a:graphicData uri="http://schemas.openxmlformats.org/drawingml/2006/table">
            <a:tbl>
              <a:tblPr>
                <a:noFill/>
                <a:tableStyleId>{C8E4061D-F996-4E52-8B39-2384F2AE1984}</a:tableStyleId>
              </a:tblPr>
              <a:tblGrid>
                <a:gridCol w="2858900">
                  <a:extLst>
                    <a:ext uri="{9D8B030D-6E8A-4147-A177-3AD203B41FA5}">
                      <a16:colId xmlns:a16="http://schemas.microsoft.com/office/drawing/2014/main" val="20000"/>
                    </a:ext>
                  </a:extLst>
                </a:gridCol>
                <a:gridCol w="8652425">
                  <a:extLst>
                    <a:ext uri="{9D8B030D-6E8A-4147-A177-3AD203B41FA5}">
                      <a16:colId xmlns:a16="http://schemas.microsoft.com/office/drawing/2014/main" val="20001"/>
                    </a:ext>
                  </a:extLst>
                </a:gridCol>
              </a:tblGrid>
              <a:tr h="1152625">
                <a:tc>
                  <a:txBody>
                    <a:bodyPr/>
                    <a:lstStyle/>
                    <a:p>
                      <a:pPr marL="0" marR="0" lvl="0" indent="0" algn="l" rtl="0">
                        <a:lnSpc>
                          <a:spcPct val="100000"/>
                        </a:lnSpc>
                        <a:spcBef>
                          <a:spcPts val="0"/>
                        </a:spcBef>
                        <a:spcAft>
                          <a:spcPts val="0"/>
                        </a:spcAft>
                        <a:buClr>
                          <a:srgbClr val="000000"/>
                        </a:buClr>
                        <a:buSzPts val="2500"/>
                        <a:buFont typeface="Arial"/>
                        <a:buNone/>
                      </a:pPr>
                      <a:r>
                        <a:rPr lang="de-DE" sz="2500" b="1" u="none" strike="noStrike" cap="none" noProof="0" dirty="0">
                          <a:solidFill>
                            <a:srgbClr val="F3F3F3"/>
                          </a:solidFill>
                          <a:latin typeface="Calibri"/>
                          <a:ea typeface="Calibri"/>
                          <a:cs typeface="Calibri"/>
                          <a:sym typeface="Calibri"/>
                        </a:rPr>
                        <a:t>Phasen des Talentmanagements  </a:t>
                      </a:r>
                    </a:p>
                  </a:txBody>
                  <a:tcPr marL="63500" marR="63500" marT="63500" marB="63500">
                    <a:solidFill>
                      <a:srgbClr val="569838"/>
                    </a:solidFill>
                  </a:tcPr>
                </a:tc>
                <a:tc>
                  <a:txBody>
                    <a:bodyPr/>
                    <a:lstStyle/>
                    <a:p>
                      <a:pPr marL="0" marR="0" lvl="0" indent="0" algn="l" rtl="0">
                        <a:lnSpc>
                          <a:spcPct val="100000"/>
                        </a:lnSpc>
                        <a:spcBef>
                          <a:spcPts val="0"/>
                        </a:spcBef>
                        <a:spcAft>
                          <a:spcPts val="0"/>
                        </a:spcAft>
                        <a:buClr>
                          <a:srgbClr val="000000"/>
                        </a:buClr>
                        <a:buSzPts val="2500"/>
                        <a:buFont typeface="Arial"/>
                        <a:buNone/>
                      </a:pPr>
                      <a:r>
                        <a:rPr lang="de-DE" sz="2500" b="1" u="none" strike="noStrike" cap="none" noProof="0" dirty="0">
                          <a:solidFill>
                            <a:srgbClr val="F3F3F3"/>
                          </a:solidFill>
                          <a:latin typeface="Calibri"/>
                          <a:ea typeface="Calibri"/>
                          <a:cs typeface="Calibri"/>
                          <a:sym typeface="Calibri"/>
                        </a:rPr>
                        <a:t>Schwerpunkt </a:t>
                      </a:r>
                    </a:p>
                  </a:txBody>
                  <a:tcPr marL="63500" marR="63500" marT="63500" marB="63500">
                    <a:solidFill>
                      <a:srgbClr val="569838"/>
                    </a:solidFill>
                  </a:tcPr>
                </a:tc>
                <a:extLst>
                  <a:ext uri="{0D108BD9-81ED-4DB2-BD59-A6C34878D82A}">
                    <a16:rowId xmlns:a16="http://schemas.microsoft.com/office/drawing/2014/main" val="10000"/>
                  </a:ext>
                </a:extLst>
              </a:tr>
              <a:tr h="5778700">
                <a:tc>
                  <a:txBody>
                    <a:bodyPr/>
                    <a:lstStyle/>
                    <a:p>
                      <a:pPr marL="0" marR="0" lvl="0" indent="0" algn="l" rtl="0">
                        <a:lnSpc>
                          <a:spcPct val="100000"/>
                        </a:lnSpc>
                        <a:spcBef>
                          <a:spcPts val="0"/>
                        </a:spcBef>
                        <a:spcAft>
                          <a:spcPts val="0"/>
                        </a:spcAft>
                        <a:buClr>
                          <a:srgbClr val="000000"/>
                        </a:buClr>
                        <a:buSzPts val="2500"/>
                        <a:buFont typeface="Arial"/>
                        <a:buNone/>
                      </a:pPr>
                      <a:r>
                        <a:rPr lang="de-DE" sz="2500" u="none" strike="noStrike" cap="none" noProof="0" dirty="0">
                          <a:latin typeface="Calibri"/>
                          <a:ea typeface="Calibri"/>
                          <a:cs typeface="Calibri"/>
                          <a:sym typeface="Calibri"/>
                        </a:rPr>
                        <a:t>Rekrutierung</a:t>
                      </a:r>
                    </a:p>
                    <a:p>
                      <a:pPr marL="0" marR="0" lvl="0" indent="0" algn="l" rtl="0">
                        <a:lnSpc>
                          <a:spcPct val="100000"/>
                        </a:lnSpc>
                        <a:spcBef>
                          <a:spcPts val="0"/>
                        </a:spcBef>
                        <a:spcAft>
                          <a:spcPts val="0"/>
                        </a:spcAft>
                        <a:buClr>
                          <a:srgbClr val="000000"/>
                        </a:buClr>
                        <a:buSzPts val="2500"/>
                        <a:buFont typeface="Arial"/>
                        <a:buNone/>
                      </a:pPr>
                      <a:endParaRPr lang="de-DE" sz="25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lang="de-DE" sz="25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de-DE" sz="2500" u="none" strike="noStrike" cap="none" noProof="0" dirty="0">
                          <a:latin typeface="Calibri"/>
                          <a:ea typeface="Calibri"/>
                          <a:cs typeface="Calibri"/>
                          <a:sym typeface="Calibri"/>
                        </a:rPr>
                        <a:t>Einarbeitung</a:t>
                      </a:r>
                    </a:p>
                    <a:p>
                      <a:pPr marL="0" marR="0" lvl="0" indent="0" algn="l" rtl="0">
                        <a:lnSpc>
                          <a:spcPct val="100000"/>
                        </a:lnSpc>
                        <a:spcBef>
                          <a:spcPts val="0"/>
                        </a:spcBef>
                        <a:spcAft>
                          <a:spcPts val="0"/>
                        </a:spcAft>
                        <a:buClr>
                          <a:srgbClr val="000000"/>
                        </a:buClr>
                        <a:buSzPts val="2500"/>
                        <a:buFont typeface="Arial"/>
                        <a:buNone/>
                      </a:pPr>
                      <a:endParaRPr lang="de-DE" sz="25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lang="de-DE" sz="25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de-DE" sz="2500" u="none" strike="noStrike" cap="none" noProof="0" dirty="0">
                          <a:latin typeface="Calibri"/>
                          <a:ea typeface="Calibri"/>
                          <a:cs typeface="Calibri"/>
                          <a:sym typeface="Calibri"/>
                        </a:rPr>
                        <a:t>Entwicklung</a:t>
                      </a:r>
                    </a:p>
                    <a:p>
                      <a:pPr marL="0" marR="0" lvl="0" indent="0" algn="l" rtl="0">
                        <a:lnSpc>
                          <a:spcPct val="100000"/>
                        </a:lnSpc>
                        <a:spcBef>
                          <a:spcPts val="0"/>
                        </a:spcBef>
                        <a:spcAft>
                          <a:spcPts val="0"/>
                        </a:spcAft>
                        <a:buClr>
                          <a:srgbClr val="000000"/>
                        </a:buClr>
                        <a:buSzPts val="2500"/>
                        <a:buFont typeface="Arial"/>
                        <a:buNone/>
                      </a:pPr>
                      <a:endParaRPr lang="de-DE" sz="25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de-DE" sz="2500" u="none" strike="noStrike" cap="none" noProof="0" dirty="0">
                          <a:latin typeface="Calibri"/>
                          <a:ea typeface="Calibri"/>
                          <a:cs typeface="Calibri"/>
                          <a:sym typeface="Calibri"/>
                        </a:rPr>
                        <a:t>Leistungsfeedback  </a:t>
                      </a:r>
                    </a:p>
                    <a:p>
                      <a:pPr marL="0" marR="0" lvl="0" indent="0" algn="l" rtl="0">
                        <a:lnSpc>
                          <a:spcPct val="100000"/>
                        </a:lnSpc>
                        <a:spcBef>
                          <a:spcPts val="0"/>
                        </a:spcBef>
                        <a:spcAft>
                          <a:spcPts val="0"/>
                        </a:spcAft>
                        <a:buClr>
                          <a:srgbClr val="000000"/>
                        </a:buClr>
                        <a:buSzPts val="2500"/>
                        <a:buFont typeface="Arial"/>
                        <a:buNone/>
                      </a:pPr>
                      <a:endParaRPr lang="de-DE" sz="25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lang="de-DE" sz="25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de-DE" sz="2500" u="none" strike="noStrike" cap="none" noProof="0" dirty="0">
                          <a:latin typeface="Calibri"/>
                          <a:ea typeface="Calibri"/>
                          <a:cs typeface="Calibri"/>
                          <a:sym typeface="Calibri"/>
                        </a:rPr>
                        <a:t>Mitarbeiterbindung</a:t>
                      </a:r>
                    </a:p>
                    <a:p>
                      <a:pPr marL="0" marR="0" lvl="0" indent="0" algn="l" rtl="0">
                        <a:lnSpc>
                          <a:spcPct val="100000"/>
                        </a:lnSpc>
                        <a:spcBef>
                          <a:spcPts val="0"/>
                        </a:spcBef>
                        <a:spcAft>
                          <a:spcPts val="0"/>
                        </a:spcAft>
                        <a:buClr>
                          <a:srgbClr val="000000"/>
                        </a:buClr>
                        <a:buSzPts val="2500"/>
                        <a:buFont typeface="Arial"/>
                        <a:buNone/>
                      </a:pPr>
                      <a:endParaRPr lang="de-DE" sz="2500" u="none" strike="noStrike" cap="none" noProof="0" dirty="0">
                        <a:latin typeface="Calibri"/>
                        <a:ea typeface="Calibri"/>
                        <a:cs typeface="Calibri"/>
                        <a:sym typeface="Calibri"/>
                      </a:endParaRPr>
                    </a:p>
                  </a:txBody>
                  <a:tcPr marL="63500" marR="63500" marT="63500" marB="63500">
                    <a:noFill/>
                  </a:tcPr>
                </a:tc>
                <a:tc>
                  <a:txBody>
                    <a:bodyPr/>
                    <a:lstStyle/>
                    <a:p>
                      <a:pPr marL="0" marR="0" lvl="0" indent="0" algn="l" rtl="0">
                        <a:lnSpc>
                          <a:spcPct val="100000"/>
                        </a:lnSpc>
                        <a:spcBef>
                          <a:spcPts val="0"/>
                        </a:spcBef>
                        <a:spcAft>
                          <a:spcPts val="0"/>
                        </a:spcAft>
                        <a:buClr>
                          <a:srgbClr val="000000"/>
                        </a:buClr>
                        <a:buSzPts val="2500"/>
                        <a:buFont typeface="Arial"/>
                        <a:buNone/>
                      </a:pPr>
                      <a:r>
                        <a:rPr lang="de-DE" sz="2500" u="none" strike="noStrike" cap="none" noProof="0" dirty="0">
                          <a:latin typeface="Calibri"/>
                          <a:ea typeface="Calibri"/>
                          <a:cs typeface="Calibri"/>
                          <a:sym typeface="Calibri"/>
                        </a:rPr>
                        <a:t>Finden und gewinnen Sie vielfältige, talentierte Mitarbeiter über integrative und vielfältige Kanäle.</a:t>
                      </a:r>
                    </a:p>
                    <a:p>
                      <a:pPr marL="0" marR="0" lvl="0" indent="0" algn="l" rtl="0">
                        <a:lnSpc>
                          <a:spcPct val="100000"/>
                        </a:lnSpc>
                        <a:spcBef>
                          <a:spcPts val="0"/>
                        </a:spcBef>
                        <a:spcAft>
                          <a:spcPts val="0"/>
                        </a:spcAft>
                        <a:buClr>
                          <a:srgbClr val="000000"/>
                        </a:buClr>
                        <a:buSzPts val="2500"/>
                        <a:buFont typeface="Arial"/>
                        <a:buNone/>
                      </a:pPr>
                      <a:endParaRPr lang="de-DE" sz="25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de-DE" sz="2500" u="none" strike="noStrike" cap="none" noProof="0" dirty="0">
                          <a:latin typeface="Calibri"/>
                          <a:ea typeface="Calibri"/>
                          <a:cs typeface="Calibri"/>
                          <a:sym typeface="Calibri"/>
                        </a:rPr>
                        <a:t>Unterstützen Sie neue Teammitglieder dabei, sich in Teams einzuleben und sich mit der Mission zu identifizieren.</a:t>
                      </a:r>
                    </a:p>
                    <a:p>
                      <a:pPr marL="0" marR="0" lvl="0" indent="0" algn="l" rtl="0">
                        <a:lnSpc>
                          <a:spcPct val="100000"/>
                        </a:lnSpc>
                        <a:spcBef>
                          <a:spcPts val="0"/>
                        </a:spcBef>
                        <a:spcAft>
                          <a:spcPts val="0"/>
                        </a:spcAft>
                        <a:buClr>
                          <a:srgbClr val="000000"/>
                        </a:buClr>
                        <a:buSzPts val="2500"/>
                        <a:buFont typeface="Arial"/>
                        <a:buNone/>
                      </a:pPr>
                      <a:endParaRPr lang="de-DE" sz="25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de-DE" sz="2500" u="none" strike="noStrike" cap="none" noProof="0" dirty="0">
                          <a:latin typeface="Calibri"/>
                          <a:ea typeface="Calibri"/>
                          <a:cs typeface="Calibri"/>
                          <a:sym typeface="Calibri"/>
                        </a:rPr>
                        <a:t>Fördern Sie den Aufbau von Fähigkeiten, Kreativität und berufliches Wachstum.</a:t>
                      </a:r>
                    </a:p>
                    <a:p>
                      <a:pPr marL="0" marR="0" lvl="0" indent="0" algn="l" rtl="0">
                        <a:lnSpc>
                          <a:spcPct val="100000"/>
                        </a:lnSpc>
                        <a:spcBef>
                          <a:spcPts val="0"/>
                        </a:spcBef>
                        <a:spcAft>
                          <a:spcPts val="0"/>
                        </a:spcAft>
                        <a:buClr>
                          <a:srgbClr val="000000"/>
                        </a:buClr>
                        <a:buSzPts val="2500"/>
                        <a:buFont typeface="Arial"/>
                        <a:buNone/>
                      </a:pPr>
                      <a:endParaRPr lang="de-DE" sz="25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de-DE" sz="2500" u="none" strike="noStrike" cap="none" noProof="0" dirty="0">
                          <a:latin typeface="Calibri"/>
                          <a:ea typeface="Calibri"/>
                          <a:cs typeface="Calibri"/>
                          <a:sym typeface="Calibri"/>
                        </a:rPr>
                        <a:t>Geben Sie klares, konstruktives Feedback und regen Sie zum Nachdenken an, um kreative Bemühungen mit gemeinsamen Zielen in Einklang zu bringen. </a:t>
                      </a:r>
                    </a:p>
                    <a:p>
                      <a:pPr marL="0" marR="0" lvl="0" indent="0" algn="l" rtl="0">
                        <a:lnSpc>
                          <a:spcPct val="100000"/>
                        </a:lnSpc>
                        <a:spcBef>
                          <a:spcPts val="0"/>
                        </a:spcBef>
                        <a:spcAft>
                          <a:spcPts val="0"/>
                        </a:spcAft>
                        <a:buClr>
                          <a:srgbClr val="000000"/>
                        </a:buClr>
                        <a:buSzPts val="2500"/>
                        <a:buFont typeface="Arial"/>
                        <a:buNone/>
                      </a:pPr>
                      <a:br>
                        <a:rPr lang="de-DE" sz="2500" u="none" strike="noStrike" cap="none" noProof="0" dirty="0">
                          <a:latin typeface="Calibri"/>
                          <a:ea typeface="Calibri"/>
                          <a:cs typeface="Calibri"/>
                          <a:sym typeface="Calibri"/>
                        </a:rPr>
                      </a:br>
                      <a:r>
                        <a:rPr lang="de-DE" sz="2500" u="none" strike="noStrike" cap="none" noProof="0" dirty="0">
                          <a:latin typeface="Calibri"/>
                          <a:ea typeface="Calibri"/>
                          <a:cs typeface="Calibri"/>
                          <a:sym typeface="Calibri"/>
                        </a:rPr>
                        <a:t>Schaffen Sie ein unterstützendes Umfeld, das Menschen wertschätzt, motiviert und ihr Wohlbefinden fördert. </a:t>
                      </a:r>
                    </a:p>
                  </a:txBody>
                  <a:tcPr marL="63500" marR="63500" marT="63500" marB="63500"/>
                </a:tc>
                <a:extLst>
                  <a:ext uri="{0D108BD9-81ED-4DB2-BD59-A6C34878D82A}">
                    <a16:rowId xmlns:a16="http://schemas.microsoft.com/office/drawing/2014/main" val="10001"/>
                  </a:ext>
                </a:extLst>
              </a:tr>
            </a:tbl>
          </a:graphicData>
        </a:graphic>
      </p:graphicFrame>
      <p:sp>
        <p:nvSpPr>
          <p:cNvPr id="197" name="Google Shape;197;g34519fc2d75_0_19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10</a:t>
            </a:fld>
            <a:endParaRPr lang="de-DE" noProof="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g34519fc2d75_0_208"/>
          <p:cNvSpPr/>
          <p:nvPr/>
        </p:nvSpPr>
        <p:spPr>
          <a:xfrm rot="10800000" flipH="1">
            <a:off x="-592315" y="-7116547"/>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204" name="Google Shape;204;g34519fc2d75_0_208"/>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graphicFrame>
        <p:nvGraphicFramePr>
          <p:cNvPr id="205" name="Google Shape;205;g34519fc2d75_0_208"/>
          <p:cNvGraphicFramePr/>
          <p:nvPr>
            <p:extLst>
              <p:ext uri="{D42A27DB-BD31-4B8C-83A1-F6EECF244321}">
                <p14:modId xmlns:p14="http://schemas.microsoft.com/office/powerpoint/2010/main" val="2545102145"/>
              </p:ext>
            </p:extLst>
          </p:nvPr>
        </p:nvGraphicFramePr>
        <p:xfrm>
          <a:off x="3229834" y="2950435"/>
          <a:ext cx="12185050" cy="7006265"/>
        </p:xfrm>
        <a:graphic>
          <a:graphicData uri="http://schemas.openxmlformats.org/drawingml/2006/table">
            <a:tbl>
              <a:tblPr>
                <a:noFill/>
                <a:tableStyleId>{C8E4061D-F996-4E52-8B39-2384F2AE1984}</a:tableStyleId>
              </a:tblPr>
              <a:tblGrid>
                <a:gridCol w="3877950">
                  <a:extLst>
                    <a:ext uri="{9D8B030D-6E8A-4147-A177-3AD203B41FA5}">
                      <a16:colId xmlns:a16="http://schemas.microsoft.com/office/drawing/2014/main" val="20000"/>
                    </a:ext>
                  </a:extLst>
                </a:gridCol>
                <a:gridCol w="4153550">
                  <a:extLst>
                    <a:ext uri="{9D8B030D-6E8A-4147-A177-3AD203B41FA5}">
                      <a16:colId xmlns:a16="http://schemas.microsoft.com/office/drawing/2014/main" val="20001"/>
                    </a:ext>
                  </a:extLst>
                </a:gridCol>
                <a:gridCol w="4153550">
                  <a:extLst>
                    <a:ext uri="{9D8B030D-6E8A-4147-A177-3AD203B41FA5}">
                      <a16:colId xmlns:a16="http://schemas.microsoft.com/office/drawing/2014/main" val="20002"/>
                    </a:ext>
                  </a:extLst>
                </a:gridCol>
              </a:tblGrid>
              <a:tr h="615625">
                <a:tc>
                  <a:txBody>
                    <a:bodyPr/>
                    <a:lstStyle/>
                    <a:p>
                      <a:pPr marL="0" marR="0" lvl="0" indent="0" algn="l" rtl="0">
                        <a:lnSpc>
                          <a:spcPct val="100000"/>
                        </a:lnSpc>
                        <a:spcBef>
                          <a:spcPts val="0"/>
                        </a:spcBef>
                        <a:spcAft>
                          <a:spcPts val="0"/>
                        </a:spcAft>
                        <a:buClr>
                          <a:srgbClr val="000000"/>
                        </a:buClr>
                        <a:buSzPts val="2300"/>
                        <a:buFont typeface="Arial"/>
                        <a:buNone/>
                      </a:pPr>
                      <a:r>
                        <a:rPr lang="de-DE" sz="2300" b="1" u="none" strike="noStrike" cap="none" noProof="0" dirty="0">
                          <a:solidFill>
                            <a:srgbClr val="F3F3F3"/>
                          </a:solidFill>
                          <a:latin typeface="Calibri"/>
                          <a:ea typeface="Calibri"/>
                          <a:cs typeface="Calibri"/>
                          <a:sym typeface="Calibri"/>
                        </a:rPr>
                        <a:t>Arten von Stärke</a:t>
                      </a:r>
                    </a:p>
                  </a:txBody>
                  <a:tcPr marL="63500" marR="63500" marT="63500" marB="63500">
                    <a:solidFill>
                      <a:srgbClr val="56983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de-DE" sz="2300" b="1" u="none" strike="noStrike" cap="none" noProof="0" dirty="0">
                          <a:solidFill>
                            <a:srgbClr val="F3F3F3"/>
                          </a:solidFill>
                          <a:latin typeface="Calibri"/>
                          <a:ea typeface="Calibri"/>
                          <a:cs typeface="Calibri"/>
                          <a:sym typeface="Calibri"/>
                        </a:rPr>
                        <a:t>Wie erkennt man sie? </a:t>
                      </a:r>
                    </a:p>
                  </a:txBody>
                  <a:tcPr marL="63500" marR="63500" marT="63500" marB="63500">
                    <a:solidFill>
                      <a:srgbClr val="56983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de-DE" sz="2300" b="1" u="none" strike="noStrike" cap="none" noProof="0" dirty="0">
                          <a:solidFill>
                            <a:srgbClr val="F3F3F3"/>
                          </a:solidFill>
                          <a:latin typeface="Calibri"/>
                          <a:ea typeface="Calibri"/>
                          <a:cs typeface="Calibri"/>
                          <a:sym typeface="Calibri"/>
                        </a:rPr>
                        <a:t>Praktische Tipps</a:t>
                      </a:r>
                    </a:p>
                  </a:txBody>
                  <a:tcPr marL="63500" marR="63500" marT="63500" marB="63500">
                    <a:solidFill>
                      <a:srgbClr val="569838"/>
                    </a:solidFill>
                  </a:tcPr>
                </a:tc>
                <a:extLst>
                  <a:ext uri="{0D108BD9-81ED-4DB2-BD59-A6C34878D82A}">
                    <a16:rowId xmlns:a16="http://schemas.microsoft.com/office/drawing/2014/main" val="10000"/>
                  </a:ext>
                </a:extLst>
              </a:tr>
              <a:tr h="5920525">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Kreativ und technisch </a:t>
                      </a:r>
                    </a:p>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(z. B. Bühnenbild, Produktionsleitung, Bühnenmanagement)</a:t>
                      </a:r>
                    </a:p>
                    <a:p>
                      <a:pPr marL="0" marR="0" lvl="0" indent="0" algn="l" rtl="0">
                        <a:lnSpc>
                          <a:spcPct val="100000"/>
                        </a:lnSpc>
                        <a:spcBef>
                          <a:spcPts val="0"/>
                        </a:spcBef>
                        <a:spcAft>
                          <a:spcPts val="0"/>
                        </a:spcAft>
                        <a:buClr>
                          <a:srgbClr val="000000"/>
                        </a:buClr>
                        <a:buSzPts val="2300"/>
                        <a:buFont typeface="Arial"/>
                        <a:buNone/>
                      </a:pPr>
                      <a:endParaRPr lang="de-DE" sz="23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Zwischenmenschlich</a:t>
                      </a:r>
                    </a:p>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(z. B. Mentoring, Konfliktmediation, Teamarbeit) </a:t>
                      </a:r>
                    </a:p>
                    <a:p>
                      <a:pPr marL="0" marR="0" lvl="0" indent="0" algn="l" rtl="0">
                        <a:lnSpc>
                          <a:spcPct val="100000"/>
                        </a:lnSpc>
                        <a:spcBef>
                          <a:spcPts val="0"/>
                        </a:spcBef>
                        <a:spcAft>
                          <a:spcPts val="0"/>
                        </a:spcAft>
                        <a:buClr>
                          <a:srgbClr val="000000"/>
                        </a:buClr>
                        <a:buSzPts val="2300"/>
                        <a:buFont typeface="Arial"/>
                        <a:buNone/>
                      </a:pPr>
                      <a:endParaRPr lang="de-DE" sz="23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Strategisch (z. B. langfristige Planung, Budgetierung, Logistikkoordination)</a:t>
                      </a:r>
                    </a:p>
                    <a:p>
                      <a:pPr marL="0" marR="0" lvl="0" indent="0" algn="l" rtl="0">
                        <a:lnSpc>
                          <a:spcPct val="100000"/>
                        </a:lnSpc>
                        <a:spcBef>
                          <a:spcPts val="0"/>
                        </a:spcBef>
                        <a:spcAft>
                          <a:spcPts val="0"/>
                        </a:spcAft>
                        <a:buClr>
                          <a:srgbClr val="000000"/>
                        </a:buClr>
                        <a:buSzPts val="2300"/>
                        <a:buFont typeface="Arial"/>
                        <a:buNone/>
                      </a:pPr>
                      <a:br>
                        <a:rPr lang="de-DE" sz="2300" u="none" strike="noStrike" cap="none" noProof="0" dirty="0">
                          <a:latin typeface="Calibri"/>
                          <a:ea typeface="Calibri"/>
                          <a:cs typeface="Calibri"/>
                          <a:sym typeface="Calibri"/>
                        </a:rPr>
                      </a:br>
                      <a:r>
                        <a:rPr lang="de-DE" sz="2300" u="none" strike="noStrike" cap="none" noProof="0" dirty="0">
                          <a:latin typeface="Calibri"/>
                          <a:ea typeface="Calibri"/>
                          <a:cs typeface="Calibri"/>
                          <a:sym typeface="Calibri"/>
                        </a:rPr>
                        <a:t>Emotional </a:t>
                      </a:r>
                      <a:br>
                        <a:rPr lang="de-DE" sz="2300" u="none" strike="noStrike" cap="none" noProof="0" dirty="0">
                          <a:latin typeface="Calibri"/>
                          <a:ea typeface="Calibri"/>
                          <a:cs typeface="Calibri"/>
                          <a:sym typeface="Calibri"/>
                        </a:rPr>
                      </a:br>
                      <a:r>
                        <a:rPr lang="de-DE" sz="2300" u="none" strike="noStrike" cap="none" noProof="0" dirty="0">
                          <a:latin typeface="Calibri"/>
                          <a:ea typeface="Calibri"/>
                          <a:cs typeface="Calibri"/>
                          <a:sym typeface="Calibri"/>
                        </a:rPr>
                        <a:t>(z. B. Empathie, Geduld, Gelassenheit unter Druck)</a:t>
                      </a:r>
                    </a:p>
                  </a:txBody>
                  <a:tcPr marL="63500" marR="63500" marT="63500" marB="63500">
                    <a:noFill/>
                  </a:tcPr>
                </a:tc>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Beobachtung: Achten Sie darauf, wo Menschen von Natur aus Führungsqualitäten zeigen oder sich besonders hervorheben.</a:t>
                      </a:r>
                    </a:p>
                    <a:p>
                      <a:pPr marL="0" marR="0" lvl="0" indent="0" algn="l" rtl="0">
                        <a:lnSpc>
                          <a:spcPct val="100000"/>
                        </a:lnSpc>
                        <a:spcBef>
                          <a:spcPts val="0"/>
                        </a:spcBef>
                        <a:spcAft>
                          <a:spcPts val="0"/>
                        </a:spcAft>
                        <a:buClr>
                          <a:srgbClr val="000000"/>
                        </a:buClr>
                        <a:buSzPts val="2300"/>
                        <a:buFont typeface="Arial"/>
                        <a:buNone/>
                      </a:pPr>
                      <a:endParaRPr lang="de-DE" sz="23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Gespräche und Check-ins: Fragen Sie, was ihnen Spaß macht oder worin sie sich effektiv fühlen. </a:t>
                      </a:r>
                      <a:br>
                        <a:rPr lang="de-DE" sz="2300" u="none" strike="noStrike" cap="none" noProof="0" dirty="0">
                          <a:latin typeface="Calibri"/>
                          <a:ea typeface="Calibri"/>
                          <a:cs typeface="Calibri"/>
                          <a:sym typeface="Calibri"/>
                        </a:rPr>
                      </a:br>
                      <a:endParaRPr lang="de-DE" sz="23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endParaRPr lang="de-DE" sz="23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Feedback-Schleifen: Nutzen Sie 360°-Feedback von Kollegen, um Talente zu entdecken.</a:t>
                      </a:r>
                    </a:p>
                    <a:p>
                      <a:pPr marL="0" marR="0" lvl="0" indent="0" algn="l" rtl="0">
                        <a:lnSpc>
                          <a:spcPct val="100000"/>
                        </a:lnSpc>
                        <a:spcBef>
                          <a:spcPts val="1200"/>
                        </a:spcBef>
                        <a:spcAft>
                          <a:spcPts val="0"/>
                        </a:spcAft>
                        <a:buClr>
                          <a:srgbClr val="000000"/>
                        </a:buClr>
                        <a:buSzPts val="2300"/>
                        <a:buFont typeface="Arial"/>
                        <a:buNone/>
                      </a:pPr>
                      <a:endParaRPr lang="de-DE" sz="2300" u="none" strike="noStrike" cap="none" noProof="0" dirty="0">
                        <a:latin typeface="Calibri"/>
                        <a:ea typeface="Calibri"/>
                        <a:cs typeface="Calibri"/>
                        <a:sym typeface="Calibri"/>
                      </a:endParaRPr>
                    </a:p>
                    <a:p>
                      <a:pPr marL="0" marR="0" lvl="0" indent="0" algn="l" rtl="0">
                        <a:lnSpc>
                          <a:spcPct val="100000"/>
                        </a:lnSpc>
                        <a:spcBef>
                          <a:spcPts val="120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Reflexionsinstrumente: Nutzen Sie Instrumente wie Gallup </a:t>
                      </a:r>
                      <a:r>
                        <a:rPr lang="de-DE" sz="2300" u="none" strike="noStrike" cap="none" noProof="0" dirty="0" err="1">
                          <a:latin typeface="Calibri"/>
                          <a:ea typeface="Calibri"/>
                          <a:cs typeface="Calibri"/>
                          <a:sym typeface="Calibri"/>
                        </a:rPr>
                        <a:t>StrengthsFinder</a:t>
                      </a:r>
                      <a:r>
                        <a:rPr lang="de-DE" sz="2300" u="none" strike="noStrike" cap="none" noProof="0" dirty="0">
                          <a:latin typeface="Calibri"/>
                          <a:ea typeface="Calibri"/>
                          <a:cs typeface="Calibri"/>
                          <a:sym typeface="Calibri"/>
                        </a:rPr>
                        <a:t>, VIA Character </a:t>
                      </a:r>
                      <a:r>
                        <a:rPr lang="de-DE" sz="2300" u="none" strike="noStrike" cap="none" noProof="0" dirty="0" err="1">
                          <a:latin typeface="Calibri"/>
                          <a:ea typeface="Calibri"/>
                          <a:cs typeface="Calibri"/>
                          <a:sym typeface="Calibri"/>
                        </a:rPr>
                        <a:t>Strengths</a:t>
                      </a:r>
                      <a:r>
                        <a:rPr lang="de-DE" sz="2300" u="none" strike="noStrike" cap="none" noProof="0" dirty="0">
                          <a:latin typeface="Calibri"/>
                          <a:ea typeface="Calibri"/>
                          <a:cs typeface="Calibri"/>
                          <a:sym typeface="Calibri"/>
                        </a:rPr>
                        <a:t> oder informelle Mapping-Übungen.</a:t>
                      </a:r>
                      <a:br>
                        <a:rPr lang="de-DE" sz="2300" u="none" strike="noStrike" cap="none" noProof="0" dirty="0">
                          <a:latin typeface="Calibri"/>
                          <a:ea typeface="Calibri"/>
                          <a:cs typeface="Calibri"/>
                          <a:sym typeface="Calibri"/>
                        </a:rPr>
                      </a:br>
                      <a:endParaRPr lang="de-DE" sz="2300" u="none" strike="noStrike" cap="none" noProof="0" dirty="0">
                        <a:latin typeface="Calibri"/>
                        <a:ea typeface="Calibri"/>
                        <a:cs typeface="Calibri"/>
                        <a:sym typeface="Calibri"/>
                      </a:endParaRPr>
                    </a:p>
                  </a:txBody>
                  <a:tcPr marL="63500" marR="63500" marT="63500" marB="63500">
                    <a:noFill/>
                  </a:tcPr>
                </a:tc>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Weisen Sie Rollen zu, die den Stärken entsprechen.</a:t>
                      </a:r>
                    </a:p>
                    <a:p>
                      <a:pPr marL="0" marR="0" lvl="0" indent="0" algn="l" rtl="0">
                        <a:lnSpc>
                          <a:spcPct val="100000"/>
                        </a:lnSpc>
                        <a:spcBef>
                          <a:spcPts val="120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Fördern Sie die Zusammenarbeit auf der Grundlage sich ergänzender Fähigkeiten.</a:t>
                      </a:r>
                    </a:p>
                    <a:p>
                      <a:pPr marL="0" marR="0" lvl="0" indent="0" algn="l" rtl="0">
                        <a:lnSpc>
                          <a:spcPct val="100000"/>
                        </a:lnSpc>
                        <a:spcBef>
                          <a:spcPts val="120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Wechseln Sie Aufgaben, um Wachstum zu fördern, aber behalten Sie die Kernrollen bei.</a:t>
                      </a:r>
                    </a:p>
                    <a:p>
                      <a:pPr marL="0" marR="0" lvl="0" indent="0" algn="l" rtl="0">
                        <a:lnSpc>
                          <a:spcPct val="100000"/>
                        </a:lnSpc>
                        <a:spcBef>
                          <a:spcPts val="120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Feiern Sie Stärken, um Motivation und Loyalität zu steigern.</a:t>
                      </a:r>
                    </a:p>
                  </a:txBody>
                  <a:tcPr marL="63500" marR="63500" marT="63500" marB="63500">
                    <a:noFill/>
                  </a:tcPr>
                </a:tc>
                <a:extLst>
                  <a:ext uri="{0D108BD9-81ED-4DB2-BD59-A6C34878D82A}">
                    <a16:rowId xmlns:a16="http://schemas.microsoft.com/office/drawing/2014/main" val="10001"/>
                  </a:ext>
                </a:extLst>
              </a:tr>
            </a:tbl>
          </a:graphicData>
        </a:graphic>
      </p:graphicFrame>
      <p:sp>
        <p:nvSpPr>
          <p:cNvPr id="206" name="Google Shape;206;g34519fc2d75_0_20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11</a:t>
            </a:fld>
            <a:endParaRPr lang="de-DE" noProof="0" dirty="0"/>
          </a:p>
        </p:txBody>
      </p:sp>
      <p:sp>
        <p:nvSpPr>
          <p:cNvPr id="207" name="Google Shape;207;g34519fc2d75_0_208"/>
          <p:cNvSpPr txBox="1"/>
          <p:nvPr/>
        </p:nvSpPr>
        <p:spPr>
          <a:xfrm>
            <a:off x="1246901" y="1197825"/>
            <a:ext cx="16684800" cy="2401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de-DE" sz="5000" b="1" i="0" u="none" strike="noStrike" cap="none" noProof="0" dirty="0">
                <a:solidFill>
                  <a:schemeClr val="dk1"/>
                </a:solidFill>
                <a:latin typeface="Calibri"/>
                <a:ea typeface="Calibri"/>
                <a:cs typeface="Calibri"/>
                <a:sym typeface="Calibri"/>
              </a:rPr>
              <a:t>Talentmanagement:  Erläuterung der wichtigsten Phasen mit praktischen Hinweisen zu den Schwerpunkten</a:t>
            </a:r>
          </a:p>
          <a:p>
            <a:pPr marL="0" marR="0" lvl="0" indent="0" algn="l" rtl="0">
              <a:lnSpc>
                <a:spcPct val="100000"/>
              </a:lnSpc>
              <a:spcBef>
                <a:spcPts val="0"/>
              </a:spcBef>
              <a:spcAft>
                <a:spcPts val="0"/>
              </a:spcAft>
              <a:buClr>
                <a:srgbClr val="000000"/>
              </a:buClr>
              <a:buSzPts val="5000"/>
              <a:buFont typeface="Arial"/>
              <a:buNone/>
            </a:pPr>
            <a:endParaRPr lang="de-DE" sz="5000" b="1" i="0" u="none" strike="noStrike" cap="none" noProof="0" dirty="0">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g34519fc2d75_0_32"/>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214" name="Google Shape;214;g34519fc2d75_0_32"/>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215" name="Google Shape;215;g34519fc2d75_0_32"/>
          <p:cNvSpPr txBox="1"/>
          <p:nvPr/>
        </p:nvSpPr>
        <p:spPr>
          <a:xfrm>
            <a:off x="952325" y="4704138"/>
            <a:ext cx="16556700" cy="41712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de-DE" sz="2500" b="0" i="0" u="none" strike="noStrike" cap="none" noProof="0" dirty="0">
                <a:solidFill>
                  <a:schemeClr val="dk1"/>
                </a:solidFill>
                <a:latin typeface="Calibri"/>
                <a:ea typeface="Calibri"/>
                <a:cs typeface="Calibri"/>
                <a:sym typeface="Calibri"/>
              </a:rPr>
              <a:t>Erfolgreiche Führungskräfte im Kunstbereich schaffen einen Ausgleich zwischen künstlerischer Integrität und praktischem Management, fördern Kreativität und sorgen für Stabilität, während sie gleichzeitig verschiedene Interessengruppen einbinden.</a:t>
            </a:r>
          </a:p>
          <a:p>
            <a:pPr marL="0" marR="0" lvl="0" indent="0" algn="just" rtl="0">
              <a:lnSpc>
                <a:spcPct val="150000"/>
              </a:lnSpc>
              <a:spcBef>
                <a:spcPts val="1200"/>
              </a:spcBef>
              <a:spcAft>
                <a:spcPts val="0"/>
              </a:spcAft>
              <a:buClr>
                <a:srgbClr val="000000"/>
              </a:buClr>
              <a:buSzPts val="2000"/>
              <a:buFont typeface="Arial"/>
              <a:buNone/>
            </a:pPr>
            <a:r>
              <a:rPr lang="de-DE" sz="2000" b="1" i="0" u="none" strike="noStrike" cap="none" noProof="0" dirty="0">
                <a:solidFill>
                  <a:schemeClr val="dk1"/>
                </a:solidFill>
                <a:latin typeface="Calibri"/>
                <a:ea typeface="Calibri"/>
                <a:cs typeface="Calibri"/>
                <a:sym typeface="Calibri"/>
              </a:rPr>
              <a:t>Wichtige Führungsprofile:</a:t>
            </a:r>
          </a:p>
          <a:p>
            <a:pPr marL="622300" marR="0" lvl="0" indent="-527050" algn="just" rtl="0">
              <a:lnSpc>
                <a:spcPct val="150000"/>
              </a:lnSpc>
              <a:spcBef>
                <a:spcPts val="1200"/>
              </a:spcBef>
              <a:spcAft>
                <a:spcPts val="0"/>
              </a:spcAft>
              <a:buClr>
                <a:srgbClr val="04A6C2"/>
              </a:buClr>
              <a:buSzPts val="2000"/>
              <a:buFont typeface="Noto Sans Symbols"/>
              <a:buChar char="⮚"/>
            </a:pPr>
            <a:r>
              <a:rPr lang="de-DE" sz="2000" b="1" i="0" u="none" strike="noStrike" cap="none" noProof="0" dirty="0">
                <a:solidFill>
                  <a:schemeClr val="dk1"/>
                </a:solidFill>
                <a:latin typeface="Calibri"/>
                <a:ea typeface="Calibri"/>
                <a:cs typeface="Calibri"/>
                <a:sym typeface="Calibri"/>
              </a:rPr>
              <a:t>Künstlerisch</a:t>
            </a:r>
            <a:r>
              <a:rPr lang="de-DE" sz="2000" b="0" i="0" u="none" strike="noStrike" cap="none" noProof="0" dirty="0">
                <a:solidFill>
                  <a:schemeClr val="dk1"/>
                </a:solidFill>
                <a:latin typeface="Calibri"/>
                <a:ea typeface="Calibri"/>
                <a:cs typeface="Calibri"/>
                <a:sym typeface="Calibri"/>
              </a:rPr>
              <a:t>: Leitet die kreative Vision.</a:t>
            </a:r>
          </a:p>
          <a:p>
            <a:pPr marL="622300" marR="0" lvl="0" indent="-527050" algn="just" rtl="0">
              <a:lnSpc>
                <a:spcPct val="150000"/>
              </a:lnSpc>
              <a:spcBef>
                <a:spcPts val="1200"/>
              </a:spcBef>
              <a:spcAft>
                <a:spcPts val="0"/>
              </a:spcAft>
              <a:buClr>
                <a:srgbClr val="04A6C2"/>
              </a:buClr>
              <a:buSzPts val="2000"/>
              <a:buFont typeface="Noto Sans Symbols"/>
              <a:buChar char="⮚"/>
            </a:pPr>
            <a:r>
              <a:rPr lang="de-DE" sz="2000" b="1" i="0" u="none" strike="noStrike" cap="none" noProof="0" dirty="0">
                <a:solidFill>
                  <a:schemeClr val="dk1"/>
                </a:solidFill>
                <a:latin typeface="Calibri"/>
                <a:ea typeface="Calibri"/>
                <a:cs typeface="Calibri"/>
                <a:sym typeface="Calibri"/>
              </a:rPr>
              <a:t>Manager</a:t>
            </a:r>
            <a:r>
              <a:rPr lang="de-DE" sz="2000" b="0" i="0" u="none" strike="noStrike" cap="none" noProof="0" dirty="0">
                <a:solidFill>
                  <a:schemeClr val="dk1"/>
                </a:solidFill>
                <a:latin typeface="Calibri"/>
                <a:ea typeface="Calibri"/>
                <a:cs typeface="Calibri"/>
                <a:sym typeface="Calibri"/>
              </a:rPr>
              <a:t>: Konzentriert sich auf die betriebliche Effizienz.</a:t>
            </a:r>
          </a:p>
          <a:p>
            <a:pPr marL="622300" marR="0" lvl="0" indent="-527050" algn="just" rtl="0">
              <a:lnSpc>
                <a:spcPct val="150000"/>
              </a:lnSpc>
              <a:spcBef>
                <a:spcPts val="1200"/>
              </a:spcBef>
              <a:spcAft>
                <a:spcPts val="0"/>
              </a:spcAft>
              <a:buClr>
                <a:srgbClr val="04A6C2"/>
              </a:buClr>
              <a:buSzPts val="2000"/>
              <a:buFont typeface="Noto Sans Symbols"/>
              <a:buChar char="⮚"/>
            </a:pPr>
            <a:r>
              <a:rPr lang="de-DE" sz="2000" b="1" i="0" u="none" strike="noStrike" cap="none" noProof="0" dirty="0">
                <a:solidFill>
                  <a:schemeClr val="dk1"/>
                </a:solidFill>
                <a:latin typeface="Calibri"/>
                <a:ea typeface="Calibri"/>
                <a:cs typeface="Calibri"/>
                <a:sym typeface="Calibri"/>
              </a:rPr>
              <a:t>Projekt</a:t>
            </a:r>
            <a:r>
              <a:rPr lang="de-DE" sz="2000" b="0" i="0" u="none" strike="noStrike" cap="none" noProof="0" dirty="0">
                <a:solidFill>
                  <a:schemeClr val="dk1"/>
                </a:solidFill>
                <a:latin typeface="Calibri"/>
                <a:ea typeface="Calibri"/>
                <a:cs typeface="Calibri"/>
                <a:sym typeface="Calibri"/>
              </a:rPr>
              <a:t>: Bringt kreative und operative Umsetzung in Einklang.</a:t>
            </a:r>
          </a:p>
          <a:p>
            <a:pPr marL="622300" marR="0" lvl="0" indent="-527050" algn="just" rtl="0">
              <a:lnSpc>
                <a:spcPct val="150000"/>
              </a:lnSpc>
              <a:spcBef>
                <a:spcPts val="1200"/>
              </a:spcBef>
              <a:spcAft>
                <a:spcPts val="0"/>
              </a:spcAft>
              <a:buClr>
                <a:srgbClr val="04A6C2"/>
              </a:buClr>
              <a:buSzPts val="2000"/>
              <a:buFont typeface="Noto Sans Symbols"/>
              <a:buChar char="⮚"/>
            </a:pPr>
            <a:r>
              <a:rPr lang="de-DE" sz="2000" b="1" i="0" u="none" strike="noStrike" cap="none" noProof="0" dirty="0">
                <a:solidFill>
                  <a:schemeClr val="dk1"/>
                </a:solidFill>
                <a:latin typeface="Calibri"/>
                <a:ea typeface="Calibri"/>
                <a:cs typeface="Calibri"/>
                <a:sym typeface="Calibri"/>
              </a:rPr>
              <a:t>Kommerziell</a:t>
            </a:r>
            <a:r>
              <a:rPr lang="de-DE" sz="2000" b="0" i="0" u="none" strike="noStrike" cap="none" noProof="0" dirty="0">
                <a:solidFill>
                  <a:schemeClr val="dk1"/>
                </a:solidFill>
                <a:latin typeface="Calibri"/>
                <a:ea typeface="Calibri"/>
                <a:cs typeface="Calibri"/>
                <a:sym typeface="Calibri"/>
              </a:rPr>
              <a:t>: Priorisiert neben der Mission auch die Rentabilität.</a:t>
            </a:r>
          </a:p>
        </p:txBody>
      </p:sp>
      <p:sp>
        <p:nvSpPr>
          <p:cNvPr id="216" name="Google Shape;216;g34519fc2d75_0_32"/>
          <p:cNvSpPr txBox="1"/>
          <p:nvPr/>
        </p:nvSpPr>
        <p:spPr>
          <a:xfrm>
            <a:off x="952325" y="2942425"/>
            <a:ext cx="16461600" cy="16311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de-DE" sz="5000" b="1" i="0" u="none" strike="noStrike" cap="none" noProof="0" dirty="0">
                <a:solidFill>
                  <a:schemeClr val="dk1"/>
                </a:solidFill>
                <a:latin typeface="Calibri"/>
                <a:ea typeface="Calibri"/>
                <a:cs typeface="Calibri"/>
                <a:sym typeface="Calibri"/>
              </a:rPr>
              <a:t>Führung in der darstellenden Kunst: Rahmenbedingungen für Innovation und Wandel</a:t>
            </a:r>
          </a:p>
        </p:txBody>
      </p:sp>
      <p:sp>
        <p:nvSpPr>
          <p:cNvPr id="217" name="Google Shape;217;g34519fc2d75_0_32"/>
          <p:cNvSpPr txBox="1"/>
          <p:nvPr/>
        </p:nvSpPr>
        <p:spPr>
          <a:xfrm>
            <a:off x="8454725" y="5914025"/>
            <a:ext cx="9054300" cy="36327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000"/>
              <a:buFont typeface="Arial"/>
              <a:buNone/>
            </a:pPr>
            <a:r>
              <a:rPr lang="de-DE" sz="2000" b="1" i="0" u="none" strike="noStrike" cap="none" noProof="0" dirty="0">
                <a:solidFill>
                  <a:schemeClr val="dk1"/>
                </a:solidFill>
                <a:latin typeface="Calibri"/>
                <a:ea typeface="Calibri"/>
                <a:cs typeface="Calibri"/>
                <a:sym typeface="Calibri"/>
              </a:rPr>
              <a:t>Unterscheidende organisatorische Kontexte:</a:t>
            </a:r>
          </a:p>
          <a:p>
            <a:pPr marL="622300" marR="0" lvl="0" indent="-527050" algn="just" rtl="0">
              <a:lnSpc>
                <a:spcPct val="150000"/>
              </a:lnSpc>
              <a:spcBef>
                <a:spcPts val="1200"/>
              </a:spcBef>
              <a:spcAft>
                <a:spcPts val="0"/>
              </a:spcAft>
              <a:buClr>
                <a:srgbClr val="04A6C2"/>
              </a:buClr>
              <a:buSzPts val="2000"/>
              <a:buFont typeface="Noto Sans Symbols"/>
              <a:buChar char="⮚"/>
            </a:pPr>
            <a:r>
              <a:rPr lang="de-DE" sz="2000" b="1" i="0" u="none" strike="noStrike" cap="none" noProof="0" dirty="0">
                <a:solidFill>
                  <a:schemeClr val="dk1"/>
                </a:solidFill>
                <a:latin typeface="Calibri"/>
                <a:ea typeface="Calibri"/>
                <a:cs typeface="Calibri"/>
                <a:sym typeface="Calibri"/>
              </a:rPr>
              <a:t>Auftragsfokus: </a:t>
            </a:r>
            <a:r>
              <a:rPr lang="de-DE" sz="2000" b="0" i="0" u="none" strike="noStrike" cap="none" noProof="0" dirty="0">
                <a:solidFill>
                  <a:schemeClr val="dk1"/>
                </a:solidFill>
                <a:latin typeface="Calibri"/>
                <a:ea typeface="Calibri"/>
                <a:cs typeface="Calibri"/>
                <a:sym typeface="Calibri"/>
              </a:rPr>
              <a:t>Gemeinnützige Organisationen priorisieren den Auftrag; kommerzielle Unternehmen bringen Auftrag und Gewinn in Einklang.</a:t>
            </a:r>
          </a:p>
          <a:p>
            <a:pPr marL="622300" marR="0" lvl="0" indent="-527050" algn="just" rtl="0">
              <a:lnSpc>
                <a:spcPct val="150000"/>
              </a:lnSpc>
              <a:spcBef>
                <a:spcPts val="1200"/>
              </a:spcBef>
              <a:spcAft>
                <a:spcPts val="0"/>
              </a:spcAft>
              <a:buClr>
                <a:srgbClr val="04A6C2"/>
              </a:buClr>
              <a:buSzPts val="2000"/>
              <a:buFont typeface="Noto Sans Symbols"/>
              <a:buChar char="⮚"/>
            </a:pPr>
            <a:r>
              <a:rPr lang="de-DE" sz="2000" b="1" i="0" u="none" strike="noStrike" cap="none" noProof="0" dirty="0">
                <a:solidFill>
                  <a:schemeClr val="dk1"/>
                </a:solidFill>
                <a:latin typeface="Calibri"/>
                <a:ea typeface="Calibri"/>
                <a:cs typeface="Calibri"/>
                <a:sym typeface="Calibri"/>
              </a:rPr>
              <a:t>Ressourcenbeschränkungen: </a:t>
            </a:r>
            <a:r>
              <a:rPr lang="de-DE" sz="2000" b="0" i="0" u="none" strike="noStrike" cap="none" noProof="0" dirty="0">
                <a:solidFill>
                  <a:schemeClr val="dk1"/>
                </a:solidFill>
                <a:latin typeface="Calibri"/>
                <a:ea typeface="Calibri"/>
                <a:cs typeface="Calibri"/>
                <a:sym typeface="Calibri"/>
              </a:rPr>
              <a:t>Gemeinnützige Organisationen sind auf Spendensammlungen angewiesen, kommerzielle Unternehmen auf Verkäufe.</a:t>
            </a:r>
          </a:p>
          <a:p>
            <a:pPr marL="622300" marR="0" lvl="0" indent="-527050" algn="just" rtl="0">
              <a:lnSpc>
                <a:spcPct val="150000"/>
              </a:lnSpc>
              <a:spcBef>
                <a:spcPts val="1200"/>
              </a:spcBef>
              <a:spcAft>
                <a:spcPts val="0"/>
              </a:spcAft>
              <a:buClr>
                <a:srgbClr val="04A6C2"/>
              </a:buClr>
              <a:buSzPts val="2000"/>
              <a:buFont typeface="Noto Sans Symbols"/>
              <a:buChar char="⮚"/>
            </a:pPr>
            <a:r>
              <a:rPr lang="de-DE" sz="2000" b="1" i="0" u="none" strike="noStrike" cap="none" noProof="0" dirty="0">
                <a:solidFill>
                  <a:schemeClr val="dk1"/>
                </a:solidFill>
                <a:latin typeface="Calibri"/>
                <a:ea typeface="Calibri"/>
                <a:cs typeface="Calibri"/>
                <a:sym typeface="Calibri"/>
              </a:rPr>
              <a:t>Vielfalt der Interessengruppen: </a:t>
            </a:r>
            <a:r>
              <a:rPr lang="de-DE" sz="2000" b="0" i="0" u="none" strike="noStrike" cap="none" noProof="0" dirty="0">
                <a:solidFill>
                  <a:schemeClr val="dk1"/>
                </a:solidFill>
                <a:latin typeface="Calibri"/>
                <a:ea typeface="Calibri"/>
                <a:cs typeface="Calibri"/>
                <a:sym typeface="Calibri"/>
              </a:rPr>
              <a:t>Führungskräfte müssen unterschiedliche Gruppen (Spender, Vorstände, Publikum, Mitarbeiter) unter einen Hut bringen.</a:t>
            </a:r>
          </a:p>
        </p:txBody>
      </p:sp>
      <p:sp>
        <p:nvSpPr>
          <p:cNvPr id="218" name="Google Shape;218;g34519fc2d75_0_3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12</a:t>
            </a:fld>
            <a:endParaRPr lang="de-DE" noProof="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g34519fc2d75_0_232"/>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225" name="Google Shape;225;g34519fc2d75_0_232"/>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226" name="Google Shape;226;g34519fc2d75_0_232"/>
          <p:cNvSpPr txBox="1"/>
          <p:nvPr/>
        </p:nvSpPr>
        <p:spPr>
          <a:xfrm>
            <a:off x="1359649" y="2836634"/>
            <a:ext cx="164616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de-DE" sz="5000" b="1" i="0" u="none" strike="noStrike" cap="none" noProof="0" dirty="0">
                <a:solidFill>
                  <a:schemeClr val="dk1"/>
                </a:solidFill>
                <a:latin typeface="Calibri"/>
                <a:ea typeface="Calibri"/>
                <a:cs typeface="Calibri"/>
                <a:sym typeface="Calibri"/>
              </a:rPr>
              <a:t>Führungsstile und strategische Anwendung</a:t>
            </a:r>
          </a:p>
        </p:txBody>
      </p:sp>
      <p:graphicFrame>
        <p:nvGraphicFramePr>
          <p:cNvPr id="227" name="Google Shape;227;g34519fc2d75_0_232"/>
          <p:cNvGraphicFramePr/>
          <p:nvPr>
            <p:extLst>
              <p:ext uri="{D42A27DB-BD31-4B8C-83A1-F6EECF244321}">
                <p14:modId xmlns:p14="http://schemas.microsoft.com/office/powerpoint/2010/main" val="2972927854"/>
              </p:ext>
            </p:extLst>
          </p:nvPr>
        </p:nvGraphicFramePr>
        <p:xfrm>
          <a:off x="3142571" y="3637826"/>
          <a:ext cx="11445850" cy="6442995"/>
        </p:xfrm>
        <a:graphic>
          <a:graphicData uri="http://schemas.openxmlformats.org/drawingml/2006/table">
            <a:tbl>
              <a:tblPr>
                <a:noFill/>
                <a:tableStyleId>{C8E4061D-F996-4E52-8B39-2384F2AE1984}</a:tableStyleId>
              </a:tblPr>
              <a:tblGrid>
                <a:gridCol w="2402819">
                  <a:extLst>
                    <a:ext uri="{9D8B030D-6E8A-4147-A177-3AD203B41FA5}">
                      <a16:colId xmlns:a16="http://schemas.microsoft.com/office/drawing/2014/main" val="20000"/>
                    </a:ext>
                  </a:extLst>
                </a:gridCol>
                <a:gridCol w="2686181">
                  <a:extLst>
                    <a:ext uri="{9D8B030D-6E8A-4147-A177-3AD203B41FA5}">
                      <a16:colId xmlns:a16="http://schemas.microsoft.com/office/drawing/2014/main" val="20001"/>
                    </a:ext>
                  </a:extLst>
                </a:gridCol>
                <a:gridCol w="3152025">
                  <a:extLst>
                    <a:ext uri="{9D8B030D-6E8A-4147-A177-3AD203B41FA5}">
                      <a16:colId xmlns:a16="http://schemas.microsoft.com/office/drawing/2014/main" val="20002"/>
                    </a:ext>
                  </a:extLst>
                </a:gridCol>
                <a:gridCol w="3204825">
                  <a:extLst>
                    <a:ext uri="{9D8B030D-6E8A-4147-A177-3AD203B41FA5}">
                      <a16:colId xmlns:a16="http://schemas.microsoft.com/office/drawing/2014/main" val="20003"/>
                    </a:ext>
                  </a:extLst>
                </a:gridCol>
              </a:tblGrid>
              <a:tr h="700650">
                <a:tc>
                  <a:txBody>
                    <a:bodyPr/>
                    <a:lstStyle/>
                    <a:p>
                      <a:pPr marL="0" marR="0" lvl="0" indent="0" algn="ctr" rtl="0">
                        <a:lnSpc>
                          <a:spcPct val="100000"/>
                        </a:lnSpc>
                        <a:spcBef>
                          <a:spcPts val="0"/>
                        </a:spcBef>
                        <a:spcAft>
                          <a:spcPts val="0"/>
                        </a:spcAft>
                        <a:buClr>
                          <a:srgbClr val="000000"/>
                        </a:buClr>
                        <a:buSzPts val="2300"/>
                        <a:buFont typeface="Arial"/>
                        <a:buNone/>
                      </a:pPr>
                      <a:r>
                        <a:rPr lang="de-DE" sz="2300" b="1" u="none" strike="noStrike" cap="none" noProof="0" dirty="0">
                          <a:latin typeface="Calibri"/>
                          <a:ea typeface="Calibri"/>
                          <a:cs typeface="Calibri"/>
                          <a:sym typeface="Calibri"/>
                        </a:rPr>
                        <a:t>Führungsstil</a:t>
                      </a:r>
                    </a:p>
                  </a:txBody>
                  <a:tcPr marL="63500" marR="63500" marT="63500" marB="63500">
                    <a:solidFill>
                      <a:srgbClr val="569838"/>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de-DE" sz="2300" b="1" u="none" strike="noStrike" cap="none" noProof="0" dirty="0">
                          <a:latin typeface="Calibri"/>
                          <a:ea typeface="Calibri"/>
                          <a:cs typeface="Calibri"/>
                          <a:sym typeface="Calibri"/>
                        </a:rPr>
                        <a:t>Beschreibung </a:t>
                      </a:r>
                    </a:p>
                  </a:txBody>
                  <a:tcPr marL="63500" marR="63500" marT="63500" marB="63500">
                    <a:solidFill>
                      <a:srgbClr val="569838"/>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de-DE" sz="2300" b="1" u="none" strike="noStrike" cap="none" noProof="0" dirty="0">
                          <a:latin typeface="Calibri"/>
                          <a:ea typeface="Calibri"/>
                          <a:cs typeface="Calibri"/>
                          <a:sym typeface="Calibri"/>
                        </a:rPr>
                        <a:t>Merkmale</a:t>
                      </a:r>
                    </a:p>
                  </a:txBody>
                  <a:tcPr marL="63500" marR="63500" marT="63500" marB="63500">
                    <a:solidFill>
                      <a:srgbClr val="569838"/>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de-DE" sz="2300" b="1" u="none" strike="noStrike" cap="none" noProof="0" dirty="0">
                          <a:latin typeface="Calibri"/>
                          <a:ea typeface="Calibri"/>
                          <a:cs typeface="Calibri"/>
                          <a:sym typeface="Calibri"/>
                        </a:rPr>
                        <a:t>Stärke</a:t>
                      </a:r>
                    </a:p>
                  </a:txBody>
                  <a:tcPr marL="63500" marR="63500" marT="63500" marB="63500">
                    <a:solidFill>
                      <a:srgbClr val="569838"/>
                    </a:solidFill>
                  </a:tcPr>
                </a:tc>
                <a:extLst>
                  <a:ext uri="{0D108BD9-81ED-4DB2-BD59-A6C34878D82A}">
                    <a16:rowId xmlns:a16="http://schemas.microsoft.com/office/drawing/2014/main" val="10000"/>
                  </a:ext>
                </a:extLst>
              </a:tr>
              <a:tr h="1103125">
                <a:tc>
                  <a:txBody>
                    <a:bodyPr/>
                    <a:lstStyle/>
                    <a:p>
                      <a:pPr marL="0" marR="0" lvl="0" indent="0" algn="r" rtl="0">
                        <a:lnSpc>
                          <a:spcPct val="100000"/>
                        </a:lnSpc>
                        <a:spcBef>
                          <a:spcPts val="0"/>
                        </a:spcBef>
                        <a:spcAft>
                          <a:spcPts val="0"/>
                        </a:spcAft>
                        <a:buClr>
                          <a:srgbClr val="000000"/>
                        </a:buClr>
                        <a:buSzPts val="2300"/>
                        <a:buFont typeface="Arial"/>
                        <a:buNone/>
                      </a:pPr>
                      <a:r>
                        <a:rPr lang="de-DE" sz="2300" b="1" u="none" strike="noStrike" cap="none" noProof="0" dirty="0">
                          <a:latin typeface="Calibri"/>
                          <a:ea typeface="Calibri"/>
                          <a:cs typeface="Calibri"/>
                          <a:sym typeface="Calibri"/>
                        </a:rPr>
                        <a:t>Direktiv</a:t>
                      </a:r>
                      <a:endParaRPr lang="de-DE" sz="2300" u="none" strike="noStrike" cap="none" noProof="0" dirty="0">
                        <a:latin typeface="Calibri"/>
                        <a:ea typeface="Calibri"/>
                        <a:cs typeface="Calibri"/>
                        <a:sym typeface="Calibri"/>
                      </a:endParaRPr>
                    </a:p>
                  </a:txBody>
                  <a:tcPr marL="63500" marR="63500" marT="63500" marB="63500">
                    <a:solidFill>
                      <a:srgbClr val="B6D7A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Top-down, vom Vorgesetzten getroffene Entscheidungen. </a:t>
                      </a: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Autoritär, strukturiert, aufgabenorientiert.</a:t>
                      </a: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Präzision, Effizienz.</a:t>
                      </a:r>
                    </a:p>
                  </a:txBody>
                  <a:tcPr marL="63500" marR="63500" marT="63500" marB="63500"/>
                </a:tc>
                <a:extLst>
                  <a:ext uri="{0D108BD9-81ED-4DB2-BD59-A6C34878D82A}">
                    <a16:rowId xmlns:a16="http://schemas.microsoft.com/office/drawing/2014/main" val="10001"/>
                  </a:ext>
                </a:extLst>
              </a:tr>
              <a:tr h="1103125">
                <a:tc>
                  <a:txBody>
                    <a:bodyPr/>
                    <a:lstStyle/>
                    <a:p>
                      <a:pPr marL="0" marR="0" lvl="0" indent="0" algn="r" rtl="0">
                        <a:lnSpc>
                          <a:spcPct val="100000"/>
                        </a:lnSpc>
                        <a:spcBef>
                          <a:spcPts val="0"/>
                        </a:spcBef>
                        <a:spcAft>
                          <a:spcPts val="0"/>
                        </a:spcAft>
                        <a:buClr>
                          <a:srgbClr val="000000"/>
                        </a:buClr>
                        <a:buSzPts val="2300"/>
                        <a:buFont typeface="Arial"/>
                        <a:buNone/>
                      </a:pPr>
                      <a:r>
                        <a:rPr lang="de-DE" sz="2300" b="1" u="none" strike="noStrike" cap="none" noProof="0" dirty="0">
                          <a:latin typeface="Calibri"/>
                          <a:ea typeface="Calibri"/>
                          <a:cs typeface="Calibri"/>
                          <a:sym typeface="Calibri"/>
                        </a:rPr>
                        <a:t>Kooperativ</a:t>
                      </a:r>
                      <a:endParaRPr lang="de-DE" sz="2300" u="none" strike="noStrike" cap="none" noProof="0" dirty="0">
                        <a:latin typeface="Calibri"/>
                        <a:ea typeface="Calibri"/>
                        <a:cs typeface="Calibri"/>
                        <a:sym typeface="Calibri"/>
                      </a:endParaRPr>
                    </a:p>
                  </a:txBody>
                  <a:tcPr marL="63500" marR="63500" marT="63500" marB="63500">
                    <a:solidFill>
                      <a:srgbClr val="B6D7A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 Führungskräfte arbeiten eng mit Teams zusammen. </a:t>
                      </a: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Inklusiv, kommunikativ, beziehungsorientiert. </a:t>
                      </a: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Kreativität, künstlerisches Experimentieren</a:t>
                      </a:r>
                    </a:p>
                  </a:txBody>
                  <a:tcPr marL="63500" marR="63500" marT="63500" marB="63500"/>
                </a:tc>
                <a:extLst>
                  <a:ext uri="{0D108BD9-81ED-4DB2-BD59-A6C34878D82A}">
                    <a16:rowId xmlns:a16="http://schemas.microsoft.com/office/drawing/2014/main" val="10002"/>
                  </a:ext>
                </a:extLst>
              </a:tr>
              <a:tr h="1505625">
                <a:tc>
                  <a:txBody>
                    <a:bodyPr/>
                    <a:lstStyle/>
                    <a:p>
                      <a:pPr marL="0" marR="0" lvl="0" indent="0" algn="r" rtl="0">
                        <a:lnSpc>
                          <a:spcPct val="100000"/>
                        </a:lnSpc>
                        <a:spcBef>
                          <a:spcPts val="0"/>
                        </a:spcBef>
                        <a:spcAft>
                          <a:spcPts val="0"/>
                        </a:spcAft>
                        <a:buClr>
                          <a:srgbClr val="000000"/>
                        </a:buClr>
                        <a:buSzPts val="2300"/>
                        <a:buFont typeface="Arial"/>
                        <a:buNone/>
                      </a:pPr>
                      <a:r>
                        <a:rPr lang="de-DE" sz="2300" b="1" u="none" strike="noStrike" cap="none" noProof="0" dirty="0">
                          <a:latin typeface="Calibri"/>
                          <a:ea typeface="Calibri"/>
                          <a:cs typeface="Calibri"/>
                          <a:sym typeface="Calibri"/>
                        </a:rPr>
                        <a:t>Transformativ</a:t>
                      </a:r>
                      <a:endParaRPr lang="de-DE" sz="2300" u="none" strike="noStrike" cap="none" noProof="0" dirty="0">
                        <a:latin typeface="Calibri"/>
                        <a:ea typeface="Calibri"/>
                        <a:cs typeface="Calibri"/>
                        <a:sym typeface="Calibri"/>
                      </a:endParaRPr>
                    </a:p>
                  </a:txBody>
                  <a:tcPr marL="63500" marR="63500" marT="63500" marB="63500">
                    <a:solidFill>
                      <a:srgbClr val="B6D7A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 Führungskräfte inspirieren zu ehrgeizigen Zielen</a:t>
                      </a: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Visionär, charismatisch, veränderungsorientiert. </a:t>
                      </a: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Verschiebt Grenzen, definiert Normen neu.</a:t>
                      </a:r>
                    </a:p>
                    <a:p>
                      <a:pPr marL="0" marR="0" lvl="0" indent="0" algn="l" rtl="0">
                        <a:lnSpc>
                          <a:spcPct val="100000"/>
                        </a:lnSpc>
                        <a:spcBef>
                          <a:spcPts val="0"/>
                        </a:spcBef>
                        <a:spcAft>
                          <a:spcPts val="0"/>
                        </a:spcAft>
                        <a:buClr>
                          <a:srgbClr val="000000"/>
                        </a:buClr>
                        <a:buSzPts val="2300"/>
                        <a:buFont typeface="Arial"/>
                        <a:buNone/>
                      </a:pPr>
                      <a:endParaRPr lang="de-DE" sz="2300" u="none" strike="noStrike" cap="none" noProof="0"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3"/>
                  </a:ext>
                </a:extLst>
              </a:tr>
              <a:tr h="1505625">
                <a:tc>
                  <a:txBody>
                    <a:bodyPr/>
                    <a:lstStyle/>
                    <a:p>
                      <a:pPr marL="0" marR="0" lvl="0" indent="0" algn="r" rtl="0">
                        <a:lnSpc>
                          <a:spcPct val="100000"/>
                        </a:lnSpc>
                        <a:spcBef>
                          <a:spcPts val="0"/>
                        </a:spcBef>
                        <a:spcAft>
                          <a:spcPts val="0"/>
                        </a:spcAft>
                        <a:buClr>
                          <a:srgbClr val="000000"/>
                        </a:buClr>
                        <a:buSzPts val="2300"/>
                        <a:buFont typeface="Arial"/>
                        <a:buNone/>
                      </a:pPr>
                      <a:r>
                        <a:rPr lang="de-DE" sz="2300" b="1" u="none" strike="noStrike" cap="none" noProof="0" dirty="0">
                          <a:latin typeface="Calibri"/>
                          <a:ea typeface="Calibri"/>
                          <a:cs typeface="Calibri"/>
                          <a:sym typeface="Calibri"/>
                        </a:rPr>
                        <a:t>Dienend</a:t>
                      </a:r>
                      <a:endParaRPr lang="de-DE" sz="2300" u="none" strike="noStrike" cap="none" noProof="0" dirty="0">
                        <a:latin typeface="Calibri"/>
                        <a:ea typeface="Calibri"/>
                        <a:cs typeface="Calibri"/>
                        <a:sym typeface="Calibri"/>
                      </a:endParaRPr>
                    </a:p>
                  </a:txBody>
                  <a:tcPr marL="63500" marR="63500" marT="63500" marB="63500">
                    <a:solidFill>
                      <a:srgbClr val="B6D7A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Führungskräfte legen Wert auf das Wohlergehen ihres Teams. </a:t>
                      </a: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Einfühlsam, unterstützend, ethisch.</a:t>
                      </a: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Baut starke Gemeinschaften auf, sorgt für Inklusivität.</a:t>
                      </a:r>
                    </a:p>
                    <a:p>
                      <a:pPr marL="0" marR="0" lvl="0" indent="0" algn="l" rtl="0">
                        <a:lnSpc>
                          <a:spcPct val="100000"/>
                        </a:lnSpc>
                        <a:spcBef>
                          <a:spcPts val="0"/>
                        </a:spcBef>
                        <a:spcAft>
                          <a:spcPts val="0"/>
                        </a:spcAft>
                        <a:buClr>
                          <a:srgbClr val="000000"/>
                        </a:buClr>
                        <a:buSzPts val="2300"/>
                        <a:buFont typeface="Arial"/>
                        <a:buNone/>
                      </a:pPr>
                      <a:endParaRPr lang="de-DE" sz="2300" u="none" strike="noStrike" cap="none" noProof="0"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4"/>
                  </a:ext>
                </a:extLst>
              </a:tr>
            </a:tbl>
          </a:graphicData>
        </a:graphic>
      </p:graphicFrame>
      <p:sp>
        <p:nvSpPr>
          <p:cNvPr id="228" name="Google Shape;228;g34519fc2d75_0_23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13</a:t>
            </a:fld>
            <a:endParaRPr lang="de-DE" noProof="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g34519fc2d75_0_243"/>
          <p:cNvSpPr/>
          <p:nvPr/>
        </p:nvSpPr>
        <p:spPr>
          <a:xfrm rot="10800000" flipH="1">
            <a:off x="-1049178" y="-56337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235" name="Google Shape;235;g34519fc2d75_0_243"/>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236" name="Google Shape;236;g34519fc2d75_0_243"/>
          <p:cNvSpPr txBox="1"/>
          <p:nvPr/>
        </p:nvSpPr>
        <p:spPr>
          <a:xfrm>
            <a:off x="952325" y="2942425"/>
            <a:ext cx="5196227" cy="240061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de-DE" sz="5000" b="1" i="0" u="none" strike="noStrike" cap="none" noProof="0" dirty="0">
                <a:solidFill>
                  <a:schemeClr val="dk1"/>
                </a:solidFill>
                <a:latin typeface="Calibri"/>
                <a:ea typeface="Calibri"/>
                <a:cs typeface="Calibri"/>
                <a:sym typeface="Calibri"/>
              </a:rPr>
              <a:t>Führung und Entscheidungs-findung</a:t>
            </a:r>
          </a:p>
        </p:txBody>
      </p:sp>
      <p:graphicFrame>
        <p:nvGraphicFramePr>
          <p:cNvPr id="237" name="Google Shape;237;g34519fc2d75_0_243"/>
          <p:cNvGraphicFramePr/>
          <p:nvPr>
            <p:extLst>
              <p:ext uri="{D42A27DB-BD31-4B8C-83A1-F6EECF244321}">
                <p14:modId xmlns:p14="http://schemas.microsoft.com/office/powerpoint/2010/main" val="1422446665"/>
              </p:ext>
            </p:extLst>
          </p:nvPr>
        </p:nvGraphicFramePr>
        <p:xfrm>
          <a:off x="6370610" y="1521330"/>
          <a:ext cx="10965065" cy="8617920"/>
        </p:xfrm>
        <a:graphic>
          <a:graphicData uri="http://schemas.openxmlformats.org/drawingml/2006/table">
            <a:tbl>
              <a:tblPr>
                <a:noFill/>
                <a:tableStyleId>{C8E4061D-F996-4E52-8B39-2384F2AE1984}</a:tableStyleId>
              </a:tblPr>
              <a:tblGrid>
                <a:gridCol w="2676699">
                  <a:extLst>
                    <a:ext uri="{9D8B030D-6E8A-4147-A177-3AD203B41FA5}">
                      <a16:colId xmlns:a16="http://schemas.microsoft.com/office/drawing/2014/main" val="20000"/>
                    </a:ext>
                  </a:extLst>
                </a:gridCol>
                <a:gridCol w="2652716">
                  <a:extLst>
                    <a:ext uri="{9D8B030D-6E8A-4147-A177-3AD203B41FA5}">
                      <a16:colId xmlns:a16="http://schemas.microsoft.com/office/drawing/2014/main" val="20001"/>
                    </a:ext>
                  </a:extLst>
                </a:gridCol>
                <a:gridCol w="2231775">
                  <a:extLst>
                    <a:ext uri="{9D8B030D-6E8A-4147-A177-3AD203B41FA5}">
                      <a16:colId xmlns:a16="http://schemas.microsoft.com/office/drawing/2014/main" val="20002"/>
                    </a:ext>
                  </a:extLst>
                </a:gridCol>
                <a:gridCol w="3403875">
                  <a:extLst>
                    <a:ext uri="{9D8B030D-6E8A-4147-A177-3AD203B41FA5}">
                      <a16:colId xmlns:a16="http://schemas.microsoft.com/office/drawing/2014/main" val="20003"/>
                    </a:ext>
                  </a:extLst>
                </a:gridCol>
              </a:tblGrid>
              <a:tr h="876000">
                <a:tc gridSpan="2">
                  <a:txBody>
                    <a:bodyPr/>
                    <a:lstStyle/>
                    <a:p>
                      <a:pPr marL="0" marR="0" lvl="0" indent="0" algn="ctr" rtl="0">
                        <a:lnSpc>
                          <a:spcPct val="100000"/>
                        </a:lnSpc>
                        <a:spcBef>
                          <a:spcPts val="0"/>
                        </a:spcBef>
                        <a:spcAft>
                          <a:spcPts val="0"/>
                        </a:spcAft>
                        <a:buClr>
                          <a:srgbClr val="000000"/>
                        </a:buClr>
                        <a:buSzPts val="2300"/>
                        <a:buFont typeface="Arial"/>
                        <a:buNone/>
                      </a:pPr>
                      <a:r>
                        <a:rPr lang="de-DE" sz="2300" b="1" u="none" strike="noStrike" cap="none" noProof="0" dirty="0">
                          <a:latin typeface="Calibri"/>
                          <a:ea typeface="Calibri"/>
                          <a:cs typeface="Calibri"/>
                          <a:sym typeface="Calibri"/>
                        </a:rPr>
                        <a:t>Wichtige Führungsqualitäten </a:t>
                      </a:r>
                      <a:r>
                        <a:rPr lang="de-DE" sz="2300" u="none" strike="noStrike" cap="none" noProof="0" dirty="0">
                          <a:latin typeface="Calibri"/>
                          <a:ea typeface="Calibri"/>
                          <a:cs typeface="Calibri"/>
                          <a:sym typeface="Calibri"/>
                        </a:rPr>
                        <a:t>für eine effektive Entscheidungsfindung:</a:t>
                      </a:r>
                    </a:p>
                  </a:txBody>
                  <a:tcPr marL="63500" marR="63500" marT="63500" marB="63500">
                    <a:solidFill>
                      <a:srgbClr val="569838"/>
                    </a:solidFill>
                  </a:tcPr>
                </a:tc>
                <a:tc hMerge="1">
                  <a:txBody>
                    <a:bodyPr/>
                    <a:lstStyle/>
                    <a:p>
                      <a:endParaRPr lang="en-BE"/>
                    </a:p>
                  </a:txBody>
                  <a:tcPr/>
                </a:tc>
                <a:tc gridSpan="2">
                  <a:txBody>
                    <a:bodyPr/>
                    <a:lstStyle/>
                    <a:p>
                      <a:pPr marL="0" marR="0" lvl="0" indent="0" algn="ctr" rtl="0">
                        <a:lnSpc>
                          <a:spcPct val="100000"/>
                        </a:lnSpc>
                        <a:spcBef>
                          <a:spcPts val="0"/>
                        </a:spcBef>
                        <a:spcAft>
                          <a:spcPts val="0"/>
                        </a:spcAft>
                        <a:buClr>
                          <a:srgbClr val="000000"/>
                        </a:buClr>
                        <a:buSzPts val="2300"/>
                        <a:buFont typeface="Arial"/>
                        <a:buNone/>
                      </a:pPr>
                      <a:r>
                        <a:rPr lang="de-DE" sz="2300" b="1" u="none" strike="noStrike" cap="none" noProof="0" dirty="0">
                          <a:latin typeface="Calibri"/>
                          <a:ea typeface="Calibri"/>
                          <a:cs typeface="Calibri"/>
                          <a:sym typeface="Calibri"/>
                        </a:rPr>
                        <a:t>Wesentliche Strategien</a:t>
                      </a:r>
                      <a:r>
                        <a:rPr lang="de-DE" sz="2300" u="none" strike="noStrike" cap="none" noProof="0" dirty="0">
                          <a:latin typeface="Calibri"/>
                          <a:ea typeface="Calibri"/>
                          <a:cs typeface="Calibri"/>
                          <a:sym typeface="Calibri"/>
                        </a:rPr>
                        <a:t> für die Entscheidungsfindung:</a:t>
                      </a:r>
                    </a:p>
                  </a:txBody>
                  <a:tcPr marL="63500" marR="63500" marT="63500" marB="63500">
                    <a:solidFill>
                      <a:srgbClr val="04A6C2"/>
                    </a:solidFill>
                  </a:tcPr>
                </a:tc>
                <a:tc hMerge="1">
                  <a:txBody>
                    <a:bodyPr/>
                    <a:lstStyle/>
                    <a:p>
                      <a:endParaRPr lang="en-BE"/>
                    </a:p>
                  </a:txBody>
                  <a:tcPr/>
                </a:tc>
                <a:extLst>
                  <a:ext uri="{0D108BD9-81ED-4DB2-BD59-A6C34878D82A}">
                    <a16:rowId xmlns:a16="http://schemas.microsoft.com/office/drawing/2014/main" val="10000"/>
                  </a:ext>
                </a:extLst>
              </a:tr>
              <a:tr h="2154500">
                <a:tc>
                  <a:txBody>
                    <a:bodyPr/>
                    <a:lstStyle/>
                    <a:p>
                      <a:pPr marL="0" marR="0" lvl="0" indent="0" algn="l" rtl="0">
                        <a:lnSpc>
                          <a:spcPct val="100000"/>
                        </a:lnSpc>
                        <a:spcBef>
                          <a:spcPts val="0"/>
                        </a:spcBef>
                        <a:spcAft>
                          <a:spcPts val="0"/>
                        </a:spcAft>
                        <a:buClr>
                          <a:srgbClr val="000000"/>
                        </a:buClr>
                        <a:buSzPts val="2300"/>
                        <a:buFont typeface="Arial"/>
                        <a:buNone/>
                      </a:pPr>
                      <a:r>
                        <a:rPr lang="de-DE" sz="2300" b="1" u="none" strike="noStrike" cap="none" noProof="0" dirty="0">
                          <a:latin typeface="Calibri"/>
                          <a:ea typeface="Calibri"/>
                          <a:cs typeface="Calibri"/>
                          <a:sym typeface="Calibri"/>
                        </a:rPr>
                        <a:t>Teams zusammenhalten</a:t>
                      </a: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Starke Kommunikation, Ermutigung, Konfliktlösung. Fördert Kreativität und Werte.</a:t>
                      </a: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de-DE" sz="2300" b="1" u="none" strike="noStrike" cap="none" noProof="0" dirty="0">
                          <a:latin typeface="Calibri"/>
                          <a:ea typeface="Calibri"/>
                          <a:cs typeface="Calibri"/>
                          <a:sym typeface="Calibri"/>
                        </a:rPr>
                        <a:t>Informationen sammeln</a:t>
                      </a:r>
                    </a:p>
                  </a:txBody>
                  <a:tcPr marL="63500" marR="63500" marT="63500" marB="63500">
                    <a:solidFill>
                      <a:srgbClr val="D0E0E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 Beziehen Sie Experten für einen sinnvollen Dialog mit ein.</a:t>
                      </a:r>
                    </a:p>
                  </a:txBody>
                  <a:tcPr marL="63500" marR="63500" marT="63500" marB="63500"/>
                </a:tc>
                <a:extLst>
                  <a:ext uri="{0D108BD9-81ED-4DB2-BD59-A6C34878D82A}">
                    <a16:rowId xmlns:a16="http://schemas.microsoft.com/office/drawing/2014/main" val="10001"/>
                  </a:ext>
                </a:extLst>
              </a:tr>
              <a:tr h="1834875">
                <a:tc>
                  <a:txBody>
                    <a:bodyPr/>
                    <a:lstStyle/>
                    <a:p>
                      <a:pPr marL="0" marR="0" lvl="0" indent="0" algn="l" rtl="0">
                        <a:lnSpc>
                          <a:spcPct val="100000"/>
                        </a:lnSpc>
                        <a:spcBef>
                          <a:spcPts val="0"/>
                        </a:spcBef>
                        <a:spcAft>
                          <a:spcPts val="0"/>
                        </a:spcAft>
                        <a:buClr>
                          <a:srgbClr val="000000"/>
                        </a:buClr>
                        <a:buSzPts val="2300"/>
                        <a:buFont typeface="Arial"/>
                        <a:buNone/>
                      </a:pPr>
                      <a:r>
                        <a:rPr lang="de-DE" sz="2300" b="1" u="none" strike="noStrike" cap="none" noProof="0" dirty="0">
                          <a:latin typeface="Calibri"/>
                          <a:ea typeface="Calibri"/>
                          <a:cs typeface="Calibri"/>
                          <a:sym typeface="Calibri"/>
                        </a:rPr>
                        <a:t>Mit gutem Beispiel vorangehen</a:t>
                      </a: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Professionalität, starke Arbeitsmoral, klare kreative Vision. Schafft Vertrauen, motiviert.</a:t>
                      </a: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de-DE" sz="2300" b="1" u="none" strike="noStrike" cap="none" noProof="0" dirty="0">
                          <a:latin typeface="Calibri"/>
                          <a:ea typeface="Calibri"/>
                          <a:cs typeface="Calibri"/>
                          <a:sym typeface="Calibri"/>
                        </a:rPr>
                        <a:t>Optionen bewerten</a:t>
                      </a:r>
                    </a:p>
                  </a:txBody>
                  <a:tcPr marL="63500" marR="63500" marT="63500" marB="63500">
                    <a:solidFill>
                      <a:srgbClr val="D0E0E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Risiken, Vorteile und Ergebnisse gründlich bewerten.</a:t>
                      </a:r>
                    </a:p>
                  </a:txBody>
                  <a:tcPr marL="63500" marR="63500" marT="63500" marB="63500"/>
                </a:tc>
                <a:extLst>
                  <a:ext uri="{0D108BD9-81ED-4DB2-BD59-A6C34878D82A}">
                    <a16:rowId xmlns:a16="http://schemas.microsoft.com/office/drawing/2014/main" val="10002"/>
                  </a:ext>
                </a:extLst>
              </a:tr>
              <a:tr h="1195625">
                <a:tc>
                  <a:txBody>
                    <a:bodyPr/>
                    <a:lstStyle/>
                    <a:p>
                      <a:pPr marL="0" marR="0" lvl="0" indent="0" algn="l" rtl="0">
                        <a:lnSpc>
                          <a:spcPct val="100000"/>
                        </a:lnSpc>
                        <a:spcBef>
                          <a:spcPts val="0"/>
                        </a:spcBef>
                        <a:spcAft>
                          <a:spcPts val="0"/>
                        </a:spcAft>
                        <a:buClr>
                          <a:srgbClr val="000000"/>
                        </a:buClr>
                        <a:buSzPts val="2300"/>
                        <a:buFont typeface="Arial"/>
                        <a:buNone/>
                      </a:pPr>
                      <a:r>
                        <a:rPr lang="de-DE" sz="2300" b="1" u="none" strike="noStrike" cap="none" noProof="0" dirty="0">
                          <a:latin typeface="Calibri"/>
                          <a:ea typeface="Calibri"/>
                          <a:cs typeface="Calibri"/>
                          <a:sym typeface="Calibri"/>
                        </a:rPr>
                        <a:t>Strategisches Denken</a:t>
                      </a:r>
                    </a:p>
                  </a:txBody>
                  <a:tcPr marL="63500" marR="63500" marT="63500" marB="63500">
                    <a:solidFill>
                      <a:srgbClr val="D9EAD3"/>
                    </a:solidFill>
                  </a:tcPr>
                </a:tc>
                <a:tc rowSpan="2">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Schnelle Problemlösung, Anpassung an Herausforderungen, fundierte Entscheidungen. Gewährleistet Belastbarkeit und Ausrichtung auf die Vision.</a:t>
                      </a: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de-DE" sz="2300" b="1" u="none" strike="noStrike" cap="none" noProof="0" dirty="0">
                          <a:latin typeface="Calibri"/>
                          <a:ea typeface="Calibri"/>
                          <a:cs typeface="Calibri"/>
                          <a:sym typeface="Calibri"/>
                        </a:rPr>
                        <a:t>Entscheidung treffen und kommunizieren</a:t>
                      </a:r>
                      <a:endParaRPr lang="de-DE" sz="2300" u="none" strike="noStrike" cap="none" noProof="0" dirty="0">
                        <a:latin typeface="Calibri"/>
                        <a:ea typeface="Calibri"/>
                        <a:cs typeface="Calibri"/>
                        <a:sym typeface="Calibri"/>
                      </a:endParaRPr>
                    </a:p>
                  </a:txBody>
                  <a:tcPr marL="63500" marR="63500" marT="63500" marB="63500">
                    <a:solidFill>
                      <a:srgbClr val="D0E0E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Den gewählten Weg und die Gründe für die Ausrichtung klar formulieren.</a:t>
                      </a:r>
                    </a:p>
                  </a:txBody>
                  <a:tcPr marL="63500" marR="63500" marT="63500" marB="63500"/>
                </a:tc>
                <a:extLst>
                  <a:ext uri="{0D108BD9-81ED-4DB2-BD59-A6C34878D82A}">
                    <a16:rowId xmlns:a16="http://schemas.microsoft.com/office/drawing/2014/main" val="10003"/>
                  </a:ext>
                </a:extLst>
              </a:tr>
              <a:tr h="1917750">
                <a:tc>
                  <a:txBody>
                    <a:bodyPr/>
                    <a:lstStyle/>
                    <a:p>
                      <a:pPr marL="0" marR="0" lvl="0" indent="0" algn="l" rtl="0">
                        <a:lnSpc>
                          <a:spcPct val="100000"/>
                        </a:lnSpc>
                        <a:spcBef>
                          <a:spcPts val="0"/>
                        </a:spcBef>
                        <a:spcAft>
                          <a:spcPts val="0"/>
                        </a:spcAft>
                        <a:buClr>
                          <a:srgbClr val="000000"/>
                        </a:buClr>
                        <a:buSzPts val="2300"/>
                        <a:buFont typeface="Arial"/>
                        <a:buNone/>
                      </a:pPr>
                      <a:endParaRPr lang="de-DE" sz="2300" u="none" strike="noStrike" cap="none" noProof="0" dirty="0">
                        <a:latin typeface="Calibri"/>
                        <a:ea typeface="Calibri"/>
                        <a:cs typeface="Calibri"/>
                        <a:sym typeface="Calibri"/>
                      </a:endParaRPr>
                    </a:p>
                  </a:txBody>
                  <a:tcPr marL="63500" marR="63500" marT="63500" marB="63500">
                    <a:solidFill>
                      <a:srgbClr val="D9EAD3"/>
                    </a:solidFill>
                  </a:tcPr>
                </a:tc>
                <a:tc vMerge="1">
                  <a:txBody>
                    <a:bodyPr/>
                    <a:lstStyle/>
                    <a:p>
                      <a:endParaRPr lang="en-BE"/>
                    </a:p>
                  </a:txBody>
                  <a:tcPr/>
                </a:tc>
                <a:tc>
                  <a:txBody>
                    <a:bodyPr/>
                    <a:lstStyle/>
                    <a:p>
                      <a:pPr marL="0" marR="0" lvl="0" indent="0" algn="l" rtl="0">
                        <a:lnSpc>
                          <a:spcPct val="100000"/>
                        </a:lnSpc>
                        <a:spcBef>
                          <a:spcPts val="0"/>
                        </a:spcBef>
                        <a:spcAft>
                          <a:spcPts val="0"/>
                        </a:spcAft>
                        <a:buClr>
                          <a:srgbClr val="000000"/>
                        </a:buClr>
                        <a:buSzPts val="2300"/>
                        <a:buFont typeface="Arial"/>
                        <a:buNone/>
                      </a:pPr>
                      <a:r>
                        <a:rPr lang="de-DE" sz="2300" b="1" u="none" strike="noStrike" cap="none" noProof="0" dirty="0">
                          <a:latin typeface="Calibri"/>
                          <a:ea typeface="Calibri"/>
                          <a:cs typeface="Calibri"/>
                          <a:sym typeface="Calibri"/>
                        </a:rPr>
                        <a:t>Überprüfen und anpassen</a:t>
                      </a:r>
                    </a:p>
                  </a:txBody>
                  <a:tcPr marL="63500" marR="63500" marT="63500" marB="63500">
                    <a:solidFill>
                      <a:srgbClr val="D0E0E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de-DE" sz="2300" u="none" strike="noStrike" cap="none" noProof="0" dirty="0">
                          <a:latin typeface="Calibri"/>
                          <a:ea typeface="Calibri"/>
                          <a:cs typeface="Calibri"/>
                          <a:sym typeface="Calibri"/>
                        </a:rPr>
                        <a:t>Reflektieren Sie die Ergebnisse, um daraus zu lernen und zukünftige Entscheidungen zu verbessern.</a:t>
                      </a:r>
                    </a:p>
                  </a:txBody>
                  <a:tcPr marL="63500" marR="63500" marT="63500" marB="63500"/>
                </a:tc>
                <a:extLst>
                  <a:ext uri="{0D108BD9-81ED-4DB2-BD59-A6C34878D82A}">
                    <a16:rowId xmlns:a16="http://schemas.microsoft.com/office/drawing/2014/main" val="10004"/>
                  </a:ext>
                </a:extLst>
              </a:tr>
            </a:tbl>
          </a:graphicData>
        </a:graphic>
      </p:graphicFrame>
      <p:sp>
        <p:nvSpPr>
          <p:cNvPr id="238" name="Google Shape;238;g34519fc2d75_0_243"/>
          <p:cNvSpPr txBox="1"/>
          <p:nvPr/>
        </p:nvSpPr>
        <p:spPr>
          <a:xfrm>
            <a:off x="1101825" y="5609475"/>
            <a:ext cx="4628100" cy="3131586"/>
          </a:xfrm>
          <a:prstGeom prst="rect">
            <a:avLst/>
          </a:prstGeom>
          <a:noFill/>
          <a:ln>
            <a:noFill/>
          </a:ln>
        </p:spPr>
        <p:txBody>
          <a:bodyPr spcFirstLastPara="1" wrap="square" lIns="91425" tIns="45700" rIns="91425" bIns="45700" anchor="t" anchorCtr="0">
            <a:spAutoFit/>
          </a:bodyPr>
          <a:lstStyle/>
          <a:p>
            <a:pPr marL="0" marR="0" lvl="0" indent="0" rtl="0">
              <a:lnSpc>
                <a:spcPct val="150000"/>
              </a:lnSpc>
              <a:spcBef>
                <a:spcPts val="1200"/>
              </a:spcBef>
              <a:spcAft>
                <a:spcPts val="0"/>
              </a:spcAft>
              <a:buClr>
                <a:srgbClr val="000000"/>
              </a:buClr>
              <a:buSzPts val="2500"/>
              <a:buFont typeface="Arial"/>
              <a:buNone/>
            </a:pPr>
            <a:r>
              <a:rPr lang="de-DE" sz="2500" b="1" i="0" u="none" strike="noStrike" cap="none" noProof="0" dirty="0">
                <a:solidFill>
                  <a:schemeClr val="dk1"/>
                </a:solidFill>
                <a:latin typeface="Calibri"/>
                <a:ea typeface="Calibri"/>
                <a:cs typeface="Calibri"/>
                <a:sym typeface="Calibri"/>
              </a:rPr>
              <a:t>Führungskräfte geben Visionen und Richtungen vor, leiten Teams und treffen zeitnahe Entscheidungen, die die Produktion beeinflussen.</a:t>
            </a:r>
          </a:p>
        </p:txBody>
      </p:sp>
      <p:sp>
        <p:nvSpPr>
          <p:cNvPr id="239" name="Google Shape;239;g34519fc2d75_0_243"/>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14</a:t>
            </a:fld>
            <a:endParaRPr lang="de-DE" noProof="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g34519fc2d75_0_265"/>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256" name="Google Shape;256;g34519fc2d75_0_265"/>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257" name="Google Shape;257;g34519fc2d75_0_265"/>
          <p:cNvSpPr txBox="1"/>
          <p:nvPr/>
        </p:nvSpPr>
        <p:spPr>
          <a:xfrm>
            <a:off x="952325" y="2942425"/>
            <a:ext cx="164616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de-DE" sz="5000" b="1" i="0" u="none" strike="noStrike" cap="none" noProof="0" dirty="0">
                <a:solidFill>
                  <a:schemeClr val="dk1"/>
                </a:solidFill>
                <a:latin typeface="Calibri"/>
                <a:ea typeface="Calibri"/>
                <a:cs typeface="Calibri"/>
                <a:sym typeface="Calibri"/>
              </a:rPr>
              <a:t>Agent-</a:t>
            </a:r>
            <a:r>
              <a:rPr lang="de-DE" sz="5000" b="1" i="0" u="none" strike="noStrike" cap="none" noProof="0" dirty="0" err="1">
                <a:solidFill>
                  <a:schemeClr val="dk1"/>
                </a:solidFill>
                <a:latin typeface="Calibri"/>
                <a:ea typeface="Calibri"/>
                <a:cs typeface="Calibri"/>
                <a:sym typeface="Calibri"/>
              </a:rPr>
              <a:t>of</a:t>
            </a:r>
            <a:r>
              <a:rPr lang="de-DE" sz="5000" b="1" i="0" u="none" strike="noStrike" cap="none" noProof="0" dirty="0">
                <a:solidFill>
                  <a:schemeClr val="dk1"/>
                </a:solidFill>
                <a:latin typeface="Calibri"/>
                <a:ea typeface="Calibri"/>
                <a:cs typeface="Calibri"/>
                <a:sym typeface="Calibri"/>
              </a:rPr>
              <a:t>-Change-Spirit: Transformation von innen heraus vorantreiben</a:t>
            </a:r>
          </a:p>
        </p:txBody>
      </p:sp>
      <p:graphicFrame>
        <p:nvGraphicFramePr>
          <p:cNvPr id="258" name="Google Shape;258;g34519fc2d75_0_265"/>
          <p:cNvGraphicFramePr/>
          <p:nvPr>
            <p:extLst>
              <p:ext uri="{D42A27DB-BD31-4B8C-83A1-F6EECF244321}">
                <p14:modId xmlns:p14="http://schemas.microsoft.com/office/powerpoint/2010/main" val="3706747458"/>
              </p:ext>
            </p:extLst>
          </p:nvPr>
        </p:nvGraphicFramePr>
        <p:xfrm>
          <a:off x="2983813" y="3914775"/>
          <a:ext cx="11763375" cy="6250795"/>
        </p:xfrm>
        <a:graphic>
          <a:graphicData uri="http://schemas.openxmlformats.org/drawingml/2006/table">
            <a:tbl>
              <a:tblPr>
                <a:noFill/>
                <a:tableStyleId>{C8E4061D-F996-4E52-8B39-2384F2AE1984}</a:tableStyleId>
              </a:tblPr>
              <a:tblGrid>
                <a:gridCol w="5085400">
                  <a:extLst>
                    <a:ext uri="{9D8B030D-6E8A-4147-A177-3AD203B41FA5}">
                      <a16:colId xmlns:a16="http://schemas.microsoft.com/office/drawing/2014/main" val="20000"/>
                    </a:ext>
                  </a:extLst>
                </a:gridCol>
                <a:gridCol w="6677975">
                  <a:extLst>
                    <a:ext uri="{9D8B030D-6E8A-4147-A177-3AD203B41FA5}">
                      <a16:colId xmlns:a16="http://schemas.microsoft.com/office/drawing/2014/main" val="20001"/>
                    </a:ext>
                  </a:extLst>
                </a:gridCol>
              </a:tblGrid>
              <a:tr h="689975">
                <a:tc>
                  <a:txBody>
                    <a:bodyPr/>
                    <a:lstStyle/>
                    <a:p>
                      <a:pPr marL="0" marR="0" lvl="0" indent="0" algn="ctr" rtl="0">
                        <a:lnSpc>
                          <a:spcPct val="100000"/>
                        </a:lnSpc>
                        <a:spcBef>
                          <a:spcPts val="0"/>
                        </a:spcBef>
                        <a:spcAft>
                          <a:spcPts val="0"/>
                        </a:spcAft>
                        <a:buClr>
                          <a:srgbClr val="000000"/>
                        </a:buClr>
                        <a:buSzPts val="2200"/>
                        <a:buFont typeface="Arial"/>
                        <a:buNone/>
                      </a:pPr>
                      <a:r>
                        <a:rPr lang="de-DE" sz="2200" b="1" u="none" strike="noStrike" cap="none" noProof="0" dirty="0">
                          <a:latin typeface="Calibri"/>
                          <a:ea typeface="Calibri"/>
                          <a:cs typeface="Calibri"/>
                          <a:sym typeface="Calibri"/>
                        </a:rPr>
                        <a:t>Miteinander verbundene Soft Skills </a:t>
                      </a:r>
                    </a:p>
                  </a:txBody>
                  <a:tcPr marL="63500" marR="63500" marT="63500" marB="63500">
                    <a:solidFill>
                      <a:srgbClr val="569838"/>
                    </a:solidFill>
                  </a:tcPr>
                </a:tc>
                <a:tc>
                  <a:txBody>
                    <a:bodyPr/>
                    <a:lstStyle/>
                    <a:p>
                      <a:pPr marL="0" marR="0" lvl="0" indent="0" algn="ctr" rtl="0">
                        <a:lnSpc>
                          <a:spcPct val="100000"/>
                        </a:lnSpc>
                        <a:spcBef>
                          <a:spcPts val="0"/>
                        </a:spcBef>
                        <a:spcAft>
                          <a:spcPts val="0"/>
                        </a:spcAft>
                        <a:buClr>
                          <a:srgbClr val="000000"/>
                        </a:buClr>
                        <a:buSzPts val="2200"/>
                        <a:buFont typeface="Arial"/>
                        <a:buNone/>
                      </a:pPr>
                      <a:r>
                        <a:rPr lang="de-DE" sz="2200" b="1" u="none" strike="noStrike" cap="none" noProof="0" dirty="0">
                          <a:latin typeface="Calibri"/>
                          <a:ea typeface="Calibri"/>
                          <a:cs typeface="Calibri"/>
                          <a:sym typeface="Calibri"/>
                        </a:rPr>
                        <a:t>Kernkomponenten </a:t>
                      </a:r>
                    </a:p>
                  </a:txBody>
                  <a:tcPr marL="63500" marR="63500" marT="63500" marB="63500">
                    <a:solidFill>
                      <a:srgbClr val="569838"/>
                    </a:solidFill>
                  </a:tcPr>
                </a:tc>
                <a:extLst>
                  <a:ext uri="{0D108BD9-81ED-4DB2-BD59-A6C34878D82A}">
                    <a16:rowId xmlns:a16="http://schemas.microsoft.com/office/drawing/2014/main" val="10000"/>
                  </a:ext>
                </a:extLst>
              </a:tr>
              <a:tr h="629675">
                <a:tc>
                  <a:txBody>
                    <a:bodyPr/>
                    <a:lstStyle/>
                    <a:p>
                      <a:pPr marL="0" marR="0" lvl="0" indent="0" algn="l" rtl="0">
                        <a:lnSpc>
                          <a:spcPct val="100000"/>
                        </a:lnSpc>
                        <a:spcBef>
                          <a:spcPts val="0"/>
                        </a:spcBef>
                        <a:spcAft>
                          <a:spcPts val="0"/>
                        </a:spcAft>
                        <a:buClr>
                          <a:srgbClr val="000000"/>
                        </a:buClr>
                        <a:buSzPts val="2200"/>
                        <a:buFont typeface="Arial"/>
                        <a:buNone/>
                      </a:pPr>
                      <a:r>
                        <a:rPr lang="de-DE" sz="2200" u="none" strike="noStrike" cap="none" noProof="0" dirty="0">
                          <a:latin typeface="Calibri"/>
                          <a:ea typeface="Calibri"/>
                          <a:cs typeface="Calibri"/>
                          <a:sym typeface="Calibri"/>
                        </a:rPr>
                        <a:t>Emotionale Intelligenz und Selbstbewusstsein</a:t>
                      </a: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de-DE" sz="2200" u="none" strike="noStrike" cap="none" noProof="0" dirty="0">
                          <a:latin typeface="Calibri"/>
                          <a:ea typeface="Calibri"/>
                          <a:cs typeface="Calibri"/>
                          <a:sym typeface="Calibri"/>
                        </a:rPr>
                        <a:t>Sich selbst verstehen, Emotionen steuern, Empathie zeigen.</a:t>
                      </a:r>
                    </a:p>
                  </a:txBody>
                  <a:tcPr marL="63500" marR="63500" marT="63500" marB="63500"/>
                </a:tc>
                <a:extLst>
                  <a:ext uri="{0D108BD9-81ED-4DB2-BD59-A6C34878D82A}">
                    <a16:rowId xmlns:a16="http://schemas.microsoft.com/office/drawing/2014/main" val="10001"/>
                  </a:ext>
                </a:extLst>
              </a:tr>
              <a:tr h="629675">
                <a:tc>
                  <a:txBody>
                    <a:bodyPr/>
                    <a:lstStyle/>
                    <a:p>
                      <a:pPr marL="0" marR="0" lvl="0" indent="0" algn="l" rtl="0">
                        <a:lnSpc>
                          <a:spcPct val="100000"/>
                        </a:lnSpc>
                        <a:spcBef>
                          <a:spcPts val="0"/>
                        </a:spcBef>
                        <a:spcAft>
                          <a:spcPts val="0"/>
                        </a:spcAft>
                        <a:buClr>
                          <a:srgbClr val="000000"/>
                        </a:buClr>
                        <a:buSzPts val="2200"/>
                        <a:buFont typeface="Arial"/>
                        <a:buNone/>
                      </a:pPr>
                      <a:r>
                        <a:rPr lang="de-DE" sz="2200" u="none" strike="noStrike" cap="none" noProof="0" dirty="0">
                          <a:latin typeface="Calibri"/>
                          <a:ea typeface="Calibri"/>
                          <a:cs typeface="Calibri"/>
                          <a:sym typeface="Calibri"/>
                        </a:rPr>
                        <a:t>Strategisches Denken und Problemlösung</a:t>
                      </a: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de-DE" sz="2200" u="none" strike="noStrike" cap="none" noProof="0" dirty="0">
                          <a:latin typeface="Calibri"/>
                          <a:ea typeface="Calibri"/>
                          <a:cs typeface="Calibri"/>
                          <a:sym typeface="Calibri"/>
                        </a:rPr>
                        <a:t>Herausforderungen einschätzen, Visionen umsetzen, Innovation fördern.</a:t>
                      </a:r>
                    </a:p>
                  </a:txBody>
                  <a:tcPr marL="63500" marR="63500" marT="63500" marB="63500"/>
                </a:tc>
                <a:extLst>
                  <a:ext uri="{0D108BD9-81ED-4DB2-BD59-A6C34878D82A}">
                    <a16:rowId xmlns:a16="http://schemas.microsoft.com/office/drawing/2014/main" val="10002"/>
                  </a:ext>
                </a:extLst>
              </a:tr>
              <a:tr h="991425">
                <a:tc>
                  <a:txBody>
                    <a:bodyPr/>
                    <a:lstStyle/>
                    <a:p>
                      <a:pPr marL="0" marR="0" lvl="0" indent="0" algn="l" rtl="0">
                        <a:lnSpc>
                          <a:spcPct val="100000"/>
                        </a:lnSpc>
                        <a:spcBef>
                          <a:spcPts val="0"/>
                        </a:spcBef>
                        <a:spcAft>
                          <a:spcPts val="0"/>
                        </a:spcAft>
                        <a:buClr>
                          <a:srgbClr val="000000"/>
                        </a:buClr>
                        <a:buSzPts val="2200"/>
                        <a:buFont typeface="Arial"/>
                        <a:buNone/>
                      </a:pPr>
                      <a:r>
                        <a:rPr lang="de-DE" sz="2200" u="none" strike="noStrike" cap="none" noProof="0" dirty="0">
                          <a:latin typeface="Calibri"/>
                          <a:ea typeface="Calibri"/>
                          <a:cs typeface="Calibri"/>
                          <a:sym typeface="Calibri"/>
                        </a:rPr>
                        <a:t>Kommunikation und Einflussnahme</a:t>
                      </a: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de-DE" sz="2200" u="none" strike="noStrike" cap="none" noProof="0" dirty="0">
                          <a:latin typeface="Calibri"/>
                          <a:ea typeface="Calibri"/>
                          <a:cs typeface="Calibri"/>
                          <a:sym typeface="Calibri"/>
                        </a:rPr>
                        <a:t>Visionen artikulieren, aktiv zuhören, durch Geschichtenerzählen inspirieren.</a:t>
                      </a:r>
                    </a:p>
                  </a:txBody>
                  <a:tcPr marL="63500" marR="63500" marT="63500" marB="63500"/>
                </a:tc>
                <a:extLst>
                  <a:ext uri="{0D108BD9-81ED-4DB2-BD59-A6C34878D82A}">
                    <a16:rowId xmlns:a16="http://schemas.microsoft.com/office/drawing/2014/main" val="10003"/>
                  </a:ext>
                </a:extLst>
              </a:tr>
              <a:tr h="991425">
                <a:tc>
                  <a:txBody>
                    <a:bodyPr/>
                    <a:lstStyle/>
                    <a:p>
                      <a:pPr marL="0" marR="0" lvl="0" indent="0" algn="l" rtl="0">
                        <a:lnSpc>
                          <a:spcPct val="100000"/>
                        </a:lnSpc>
                        <a:spcBef>
                          <a:spcPts val="0"/>
                        </a:spcBef>
                        <a:spcAft>
                          <a:spcPts val="0"/>
                        </a:spcAft>
                        <a:buClr>
                          <a:srgbClr val="000000"/>
                        </a:buClr>
                        <a:buSzPts val="2200"/>
                        <a:buFont typeface="Arial"/>
                        <a:buNone/>
                      </a:pPr>
                      <a:r>
                        <a:rPr lang="de-DE" sz="2200" u="none" strike="noStrike" cap="none" noProof="0" dirty="0">
                          <a:latin typeface="Calibri"/>
                          <a:ea typeface="Calibri"/>
                          <a:cs typeface="Calibri"/>
                          <a:sym typeface="Calibri"/>
                        </a:rPr>
                        <a:t>Anpassungsfähigkeit und Belastbarkeit</a:t>
                      </a: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de-DE" sz="2200" u="none" strike="noStrike" cap="none" noProof="0" dirty="0">
                          <a:latin typeface="Calibri"/>
                          <a:ea typeface="Calibri"/>
                          <a:cs typeface="Calibri"/>
                          <a:sym typeface="Calibri"/>
                        </a:rPr>
                        <a:t>Mit Unsicherheiten umgehen, Veränderungen annehmen, aus Fehlern lernen.</a:t>
                      </a:r>
                    </a:p>
                  </a:txBody>
                  <a:tcPr marL="63500" marR="63500" marT="63500" marB="63500"/>
                </a:tc>
                <a:extLst>
                  <a:ext uri="{0D108BD9-81ED-4DB2-BD59-A6C34878D82A}">
                    <a16:rowId xmlns:a16="http://schemas.microsoft.com/office/drawing/2014/main" val="10004"/>
                  </a:ext>
                </a:extLst>
              </a:tr>
              <a:tr h="991425">
                <a:tc>
                  <a:txBody>
                    <a:bodyPr/>
                    <a:lstStyle/>
                    <a:p>
                      <a:pPr marL="0" marR="0" lvl="0" indent="0" algn="l" rtl="0">
                        <a:lnSpc>
                          <a:spcPct val="100000"/>
                        </a:lnSpc>
                        <a:spcBef>
                          <a:spcPts val="0"/>
                        </a:spcBef>
                        <a:spcAft>
                          <a:spcPts val="0"/>
                        </a:spcAft>
                        <a:buClr>
                          <a:srgbClr val="000000"/>
                        </a:buClr>
                        <a:buSzPts val="2200"/>
                        <a:buFont typeface="Arial"/>
                        <a:buNone/>
                      </a:pPr>
                      <a:r>
                        <a:rPr lang="de-DE" sz="2200" u="none" strike="noStrike" cap="none" noProof="0" dirty="0">
                          <a:latin typeface="Calibri"/>
                          <a:ea typeface="Calibri"/>
                          <a:cs typeface="Calibri"/>
                          <a:sym typeface="Calibri"/>
                        </a:rPr>
                        <a:t>Zusammenarbeit und Beziehungsaufbau</a:t>
                      </a: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de-DE" sz="2200" u="none" strike="noStrike" cap="none" noProof="0" dirty="0">
                          <a:latin typeface="Calibri"/>
                          <a:ea typeface="Calibri"/>
                          <a:cs typeface="Calibri"/>
                          <a:sym typeface="Calibri"/>
                        </a:rPr>
                        <a:t>Partnerschaften stärken, Inklusivität fördern, zusammenhängende Teams aufbauen.</a:t>
                      </a:r>
                    </a:p>
                  </a:txBody>
                  <a:tcPr marL="63500" marR="63500" marT="63500" marB="63500"/>
                </a:tc>
                <a:extLst>
                  <a:ext uri="{0D108BD9-81ED-4DB2-BD59-A6C34878D82A}">
                    <a16:rowId xmlns:a16="http://schemas.microsoft.com/office/drawing/2014/main" val="10005"/>
                  </a:ext>
                </a:extLst>
              </a:tr>
              <a:tr h="991425">
                <a:tc>
                  <a:txBody>
                    <a:bodyPr/>
                    <a:lstStyle/>
                    <a:p>
                      <a:pPr marL="0" marR="0" lvl="0" indent="0" algn="l" rtl="0">
                        <a:lnSpc>
                          <a:spcPct val="100000"/>
                        </a:lnSpc>
                        <a:spcBef>
                          <a:spcPts val="0"/>
                        </a:spcBef>
                        <a:spcAft>
                          <a:spcPts val="0"/>
                        </a:spcAft>
                        <a:buClr>
                          <a:srgbClr val="000000"/>
                        </a:buClr>
                        <a:buSzPts val="2200"/>
                        <a:buFont typeface="Arial"/>
                        <a:buNone/>
                      </a:pPr>
                      <a:r>
                        <a:rPr lang="de-DE" sz="2200" u="none" strike="noStrike" cap="none" noProof="0" dirty="0">
                          <a:latin typeface="Calibri"/>
                          <a:ea typeface="Calibri"/>
                          <a:cs typeface="Calibri"/>
                          <a:sym typeface="Calibri"/>
                        </a:rPr>
                        <a:t>Innovatives Denken</a:t>
                      </a: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de-DE" sz="2200" u="none" strike="noStrike" cap="none" noProof="0" dirty="0">
                          <a:latin typeface="Calibri"/>
                          <a:ea typeface="Calibri"/>
                          <a:cs typeface="Calibri"/>
                          <a:sym typeface="Calibri"/>
                        </a:rPr>
                        <a:t> Chancen erkennen, Initiative ergreifen, Risiko und Umsetzung in Einklang bringen.</a:t>
                      </a:r>
                    </a:p>
                  </a:txBody>
                  <a:tcPr marL="63500" marR="63500" marT="63500" marB="63500"/>
                </a:tc>
                <a:extLst>
                  <a:ext uri="{0D108BD9-81ED-4DB2-BD59-A6C34878D82A}">
                    <a16:rowId xmlns:a16="http://schemas.microsoft.com/office/drawing/2014/main" val="10006"/>
                  </a:ext>
                </a:extLst>
              </a:tr>
            </a:tbl>
          </a:graphicData>
        </a:graphic>
      </p:graphicFrame>
      <p:sp>
        <p:nvSpPr>
          <p:cNvPr id="259" name="Google Shape;259;g34519fc2d75_0_265"/>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15</a:t>
            </a:fld>
            <a:endParaRPr lang="de-DE" noProof="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g34519fc2d75_0_40"/>
          <p:cNvSpPr/>
          <p:nvPr/>
        </p:nvSpPr>
        <p:spPr>
          <a:xfrm rot="10800000" flipH="1">
            <a:off x="-520002" y="-65925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266" name="Google Shape;266;g34519fc2d75_0_40"/>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267" name="Google Shape;267;g34519fc2d75_0_40"/>
          <p:cNvSpPr txBox="1"/>
          <p:nvPr/>
        </p:nvSpPr>
        <p:spPr>
          <a:xfrm>
            <a:off x="1537975" y="2452525"/>
            <a:ext cx="159456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de-DE" sz="5000" b="1" i="0" u="none" strike="noStrike" cap="none" noProof="0" dirty="0">
                <a:solidFill>
                  <a:schemeClr val="dk1"/>
                </a:solidFill>
                <a:latin typeface="Calibri"/>
                <a:ea typeface="Calibri"/>
                <a:cs typeface="Calibri"/>
                <a:sym typeface="Calibri"/>
              </a:rPr>
              <a:t>Die Rolle der emotionalen Intelligenz beim Aufbau von Resilienz </a:t>
            </a:r>
          </a:p>
        </p:txBody>
      </p:sp>
      <p:sp>
        <p:nvSpPr>
          <p:cNvPr id="268" name="Google Shape;268;g34519fc2d75_0_40"/>
          <p:cNvSpPr txBox="1"/>
          <p:nvPr/>
        </p:nvSpPr>
        <p:spPr>
          <a:xfrm>
            <a:off x="704950" y="4169650"/>
            <a:ext cx="16306800" cy="5324494"/>
          </a:xfrm>
          <a:prstGeom prst="rect">
            <a:avLst/>
          </a:prstGeom>
          <a:noFill/>
          <a:ln>
            <a:noFill/>
          </a:ln>
        </p:spPr>
        <p:txBody>
          <a:bodyPr spcFirstLastPara="1" wrap="square" lIns="91425" tIns="45700" rIns="91425" bIns="45700" anchor="t" anchorCtr="0">
            <a:spAutoFit/>
          </a:bodyPr>
          <a:lstStyle/>
          <a:p>
            <a:pPr marL="457200" marR="0" lvl="0" indent="-387350" algn="just" rtl="0">
              <a:spcBef>
                <a:spcPts val="1200"/>
              </a:spcBef>
              <a:spcAft>
                <a:spcPts val="0"/>
              </a:spcAft>
              <a:buClr>
                <a:srgbClr val="04A6C2"/>
              </a:buClr>
              <a:buSzPts val="2500"/>
              <a:buFont typeface="Calibri"/>
              <a:buChar char="➢"/>
            </a:pPr>
            <a:r>
              <a:rPr lang="de-DE" sz="2500" b="0" i="0" u="none" strike="noStrike" cap="none" noProof="0" dirty="0">
                <a:solidFill>
                  <a:schemeClr val="dk1"/>
                </a:solidFill>
                <a:latin typeface="Calibri"/>
                <a:ea typeface="Calibri"/>
                <a:cs typeface="Calibri"/>
                <a:sym typeface="Calibri"/>
              </a:rPr>
              <a:t>Die Fähigkeit, die eigenen Emotionen zu verstehen und zu steuern und gleichzeitig die Emotionen anderer zu erkennen und zu beeinflussen</a:t>
            </a:r>
          </a:p>
          <a:p>
            <a:pPr marL="0" marR="0" lvl="0" indent="0" algn="just" rtl="0">
              <a:spcBef>
                <a:spcPts val="1200"/>
              </a:spcBef>
              <a:spcAft>
                <a:spcPts val="0"/>
              </a:spcAft>
              <a:buClr>
                <a:srgbClr val="000000"/>
              </a:buClr>
              <a:buSzPts val="2500"/>
              <a:buFont typeface="Arial"/>
              <a:buNone/>
            </a:pPr>
            <a:endParaRPr lang="de-DE" sz="2500" b="1" i="0" u="none" strike="noStrike" cap="none" noProof="0" dirty="0">
              <a:solidFill>
                <a:schemeClr val="dk1"/>
              </a:solidFill>
              <a:latin typeface="Calibri"/>
              <a:ea typeface="Calibri"/>
              <a:cs typeface="Calibri"/>
              <a:sym typeface="Calibri"/>
            </a:endParaRPr>
          </a:p>
          <a:p>
            <a:pPr marL="0" marR="0" lvl="0" indent="0" algn="just" rtl="0">
              <a:spcBef>
                <a:spcPts val="1200"/>
              </a:spcBef>
              <a:spcAft>
                <a:spcPts val="0"/>
              </a:spcAft>
              <a:buClr>
                <a:srgbClr val="000000"/>
              </a:buClr>
              <a:buSzPts val="2500"/>
              <a:buFont typeface="Arial"/>
              <a:buNone/>
            </a:pPr>
            <a:r>
              <a:rPr lang="de-DE" sz="2500" b="1" i="0" u="none" strike="noStrike" cap="none" noProof="0" dirty="0">
                <a:solidFill>
                  <a:schemeClr val="dk1"/>
                </a:solidFill>
                <a:latin typeface="Calibri"/>
                <a:ea typeface="Calibri"/>
                <a:cs typeface="Calibri"/>
                <a:sym typeface="Calibri"/>
              </a:rPr>
              <a:t>Warum ist das wichtig?</a:t>
            </a:r>
          </a:p>
          <a:p>
            <a:pPr marL="457200" marR="0" lvl="0" indent="-387350" algn="just" rtl="0">
              <a:spcBef>
                <a:spcPts val="1200"/>
              </a:spcBef>
              <a:spcAft>
                <a:spcPts val="0"/>
              </a:spcAft>
              <a:buClr>
                <a:srgbClr val="04A6C2"/>
              </a:buClr>
              <a:buSzPts val="2500"/>
              <a:buFont typeface="Calibri"/>
              <a:buAutoNum type="arabicPeriod"/>
            </a:pPr>
            <a:r>
              <a:rPr lang="de-DE" sz="2500" b="1" i="0" u="none" strike="noStrike" cap="none" noProof="0" dirty="0">
                <a:solidFill>
                  <a:schemeClr val="dk1"/>
                </a:solidFill>
                <a:latin typeface="Calibri"/>
                <a:ea typeface="Calibri"/>
                <a:cs typeface="Calibri"/>
                <a:sym typeface="Calibri"/>
              </a:rPr>
              <a:t>Selbstbewusstsein</a:t>
            </a:r>
            <a:r>
              <a:rPr lang="de-DE" sz="2500" b="0" i="0" u="none" strike="noStrike" cap="none" noProof="0" dirty="0">
                <a:solidFill>
                  <a:schemeClr val="dk1"/>
                </a:solidFill>
                <a:latin typeface="Calibri"/>
                <a:ea typeface="Calibri"/>
                <a:cs typeface="Calibri"/>
                <a:sym typeface="Calibri"/>
              </a:rPr>
              <a:t>: Hilft Menschen, ihre Emotionen frühzeitig zu erkennen, sodass sie Stress bewältigen können, bevor er sich aufbaut.</a:t>
            </a:r>
          </a:p>
          <a:p>
            <a:pPr marL="457200" marR="0" lvl="0" indent="-387350" algn="just" rtl="0">
              <a:spcBef>
                <a:spcPts val="0"/>
              </a:spcBef>
              <a:spcAft>
                <a:spcPts val="0"/>
              </a:spcAft>
              <a:buClr>
                <a:srgbClr val="04A6C2"/>
              </a:buClr>
              <a:buSzPts val="2500"/>
              <a:buFont typeface="Calibri"/>
              <a:buAutoNum type="arabicPeriod"/>
            </a:pPr>
            <a:r>
              <a:rPr lang="de-DE" sz="2500" b="1" i="0" u="none" strike="noStrike" cap="none" noProof="0" dirty="0">
                <a:solidFill>
                  <a:schemeClr val="dk1"/>
                </a:solidFill>
                <a:latin typeface="Calibri"/>
                <a:ea typeface="Calibri"/>
                <a:cs typeface="Calibri"/>
                <a:sym typeface="Calibri"/>
              </a:rPr>
              <a:t>Selbstregulierung</a:t>
            </a:r>
            <a:r>
              <a:rPr lang="de-DE" sz="2500" b="0" i="0" u="none" strike="noStrike" cap="none" noProof="0" dirty="0">
                <a:solidFill>
                  <a:schemeClr val="dk1"/>
                </a:solidFill>
                <a:latin typeface="Calibri"/>
                <a:ea typeface="Calibri"/>
                <a:cs typeface="Calibri"/>
                <a:sym typeface="Calibri"/>
              </a:rPr>
              <a:t>: Hilft Menschen, unter Druck ruhig und konzentriert zu bleiben und impulsive Reaktionen zu vermeiden.</a:t>
            </a:r>
          </a:p>
          <a:p>
            <a:pPr marL="457200" marR="0" lvl="0" indent="-387350" algn="just" rtl="0">
              <a:spcBef>
                <a:spcPts val="0"/>
              </a:spcBef>
              <a:spcAft>
                <a:spcPts val="0"/>
              </a:spcAft>
              <a:buClr>
                <a:srgbClr val="04A6C2"/>
              </a:buClr>
              <a:buSzPts val="2500"/>
              <a:buFont typeface="Calibri"/>
              <a:buAutoNum type="arabicPeriod"/>
            </a:pPr>
            <a:r>
              <a:rPr lang="de-DE" sz="2500" b="1" i="0" u="none" strike="noStrike" cap="none" noProof="0" dirty="0">
                <a:solidFill>
                  <a:schemeClr val="dk1"/>
                </a:solidFill>
                <a:latin typeface="Calibri"/>
                <a:ea typeface="Calibri"/>
                <a:cs typeface="Calibri"/>
                <a:sym typeface="Calibri"/>
              </a:rPr>
              <a:t>Motivation</a:t>
            </a:r>
            <a:r>
              <a:rPr lang="de-DE" sz="2500" b="0" i="0" u="none" strike="noStrike" cap="none" noProof="0" dirty="0">
                <a:solidFill>
                  <a:schemeClr val="dk1"/>
                </a:solidFill>
                <a:latin typeface="Calibri"/>
                <a:ea typeface="Calibri"/>
                <a:cs typeface="Calibri"/>
                <a:sym typeface="Calibri"/>
              </a:rPr>
              <a:t>: Fördert die Ausdauer und hilft Menschen, trotz Rückschlägen engagiert und motiviert zu bleiben.</a:t>
            </a:r>
          </a:p>
          <a:p>
            <a:pPr marL="457200" marR="0" lvl="0" indent="-387350" algn="just" rtl="0">
              <a:spcBef>
                <a:spcPts val="0"/>
              </a:spcBef>
              <a:spcAft>
                <a:spcPts val="0"/>
              </a:spcAft>
              <a:buClr>
                <a:srgbClr val="04A6C2"/>
              </a:buClr>
              <a:buSzPts val="2500"/>
              <a:buFont typeface="Calibri"/>
              <a:buAutoNum type="arabicPeriod"/>
            </a:pPr>
            <a:r>
              <a:rPr lang="de-DE" sz="2500" b="1" i="0" u="none" strike="noStrike" cap="none" noProof="0" dirty="0">
                <a:solidFill>
                  <a:schemeClr val="dk1"/>
                </a:solidFill>
                <a:latin typeface="Calibri"/>
                <a:ea typeface="Calibri"/>
                <a:cs typeface="Calibri"/>
                <a:sym typeface="Calibri"/>
              </a:rPr>
              <a:t>Empathie: </a:t>
            </a:r>
            <a:r>
              <a:rPr lang="de-DE" sz="2500" b="0" i="0" u="none" strike="noStrike" cap="none" noProof="0" dirty="0">
                <a:solidFill>
                  <a:schemeClr val="dk1"/>
                </a:solidFill>
                <a:latin typeface="Calibri"/>
                <a:ea typeface="Calibri"/>
                <a:cs typeface="Calibri"/>
                <a:sym typeface="Calibri"/>
              </a:rPr>
              <a:t>Fördert Verständnis und Unterstützung, sodass sich das Team sicher und verbunden fühlt.</a:t>
            </a:r>
          </a:p>
          <a:p>
            <a:pPr marL="457200" marR="0" lvl="0" indent="-387350" algn="just" rtl="0">
              <a:spcBef>
                <a:spcPts val="0"/>
              </a:spcBef>
              <a:spcAft>
                <a:spcPts val="0"/>
              </a:spcAft>
              <a:buClr>
                <a:srgbClr val="04A6C2"/>
              </a:buClr>
              <a:buSzPts val="2500"/>
              <a:buFont typeface="Calibri"/>
              <a:buAutoNum type="arabicPeriod"/>
            </a:pPr>
            <a:r>
              <a:rPr lang="de-DE" sz="2500" b="1" i="0" u="none" strike="noStrike" cap="none" noProof="0" dirty="0">
                <a:solidFill>
                  <a:schemeClr val="dk1"/>
                </a:solidFill>
                <a:latin typeface="Calibri"/>
                <a:ea typeface="Calibri"/>
                <a:cs typeface="Calibri"/>
                <a:sym typeface="Calibri"/>
              </a:rPr>
              <a:t>Soziale Kompetenzen: </a:t>
            </a:r>
            <a:r>
              <a:rPr lang="de-DE" sz="2500" b="0" i="0" u="none" strike="noStrike" cap="none" noProof="0" dirty="0">
                <a:solidFill>
                  <a:schemeClr val="dk1"/>
                </a:solidFill>
                <a:latin typeface="Calibri"/>
                <a:ea typeface="Calibri"/>
                <a:cs typeface="Calibri"/>
                <a:sym typeface="Calibri"/>
              </a:rPr>
              <a:t>Verbessert die Teamarbeit, Kommunikation und Konfliktlösung für stärkere, anpassungsfähige Teams.</a:t>
            </a:r>
          </a:p>
        </p:txBody>
      </p:sp>
      <p:sp>
        <p:nvSpPr>
          <p:cNvPr id="269" name="Google Shape;269;g34519fc2d75_0_4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16</a:t>
            </a:fld>
            <a:endParaRPr lang="de-DE" noProof="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4"/>
        <p:cNvGrpSpPr/>
        <p:nvPr/>
      </p:nvGrpSpPr>
      <p:grpSpPr>
        <a:xfrm>
          <a:off x="0" y="0"/>
          <a:ext cx="0" cy="0"/>
          <a:chOff x="0" y="0"/>
          <a:chExt cx="0" cy="0"/>
        </a:xfrm>
      </p:grpSpPr>
      <p:sp>
        <p:nvSpPr>
          <p:cNvPr id="275" name="Google Shape;275;p6"/>
          <p:cNvSpPr txBox="1"/>
          <p:nvPr/>
        </p:nvSpPr>
        <p:spPr>
          <a:xfrm>
            <a:off x="646075" y="3165850"/>
            <a:ext cx="4679700" cy="3678900"/>
          </a:xfrm>
          <a:prstGeom prst="rect">
            <a:avLst/>
          </a:prstGeom>
          <a:noFill/>
          <a:ln>
            <a:noFill/>
          </a:ln>
        </p:spPr>
        <p:txBody>
          <a:bodyPr spcFirstLastPara="1" wrap="square" lIns="91425" tIns="45700" rIns="91425" bIns="45700" anchor="ctr" anchorCtr="0">
            <a:normAutofit fontScale="92500" lnSpcReduction="20000"/>
          </a:bodyPr>
          <a:lstStyle/>
          <a:p>
            <a:pPr marL="0" marR="0" lvl="0" indent="0" algn="ctr" rtl="0">
              <a:lnSpc>
                <a:spcPct val="90000"/>
              </a:lnSpc>
              <a:spcBef>
                <a:spcPts val="0"/>
              </a:spcBef>
              <a:spcAft>
                <a:spcPts val="0"/>
              </a:spcAft>
              <a:buClr>
                <a:srgbClr val="000000"/>
              </a:buClr>
              <a:buSzPct val="100000"/>
              <a:buFont typeface="Arial"/>
              <a:buNone/>
            </a:pPr>
            <a:r>
              <a:rPr lang="de-DE" sz="5000" b="1" i="0" u="none" strike="noStrike" cap="none" noProof="0" dirty="0">
                <a:solidFill>
                  <a:schemeClr val="dk1"/>
                </a:solidFill>
                <a:latin typeface="Calibri"/>
                <a:ea typeface="Calibri"/>
                <a:cs typeface="Calibri"/>
                <a:sym typeface="Calibri"/>
              </a:rPr>
              <a:t>Lektion 2: </a:t>
            </a:r>
          </a:p>
          <a:p>
            <a:pPr marL="0" marR="0" lvl="0" indent="0" algn="ctr" rtl="0">
              <a:lnSpc>
                <a:spcPct val="90000"/>
              </a:lnSpc>
              <a:spcBef>
                <a:spcPts val="0"/>
              </a:spcBef>
              <a:spcAft>
                <a:spcPts val="0"/>
              </a:spcAft>
              <a:buClr>
                <a:srgbClr val="000000"/>
              </a:buClr>
              <a:buSzPct val="100000"/>
              <a:buFont typeface="Arial"/>
              <a:buNone/>
            </a:pPr>
            <a:r>
              <a:rPr lang="de-DE" sz="5000" b="1" i="0" u="none" strike="noStrike" cap="none" noProof="0" dirty="0">
                <a:solidFill>
                  <a:schemeClr val="dk1"/>
                </a:solidFill>
                <a:latin typeface="Calibri"/>
                <a:ea typeface="Calibri"/>
                <a:cs typeface="Calibri"/>
                <a:sym typeface="Calibri"/>
              </a:rPr>
              <a:t>Führen und Zusammen-arbeiten in Teams: </a:t>
            </a:r>
            <a:br>
              <a:rPr lang="de-DE" sz="5000" b="1" i="0" u="none" strike="noStrike" cap="none" noProof="0" dirty="0">
                <a:solidFill>
                  <a:schemeClr val="dk1"/>
                </a:solidFill>
                <a:latin typeface="Calibri"/>
                <a:ea typeface="Calibri"/>
                <a:cs typeface="Calibri"/>
                <a:sym typeface="Calibri"/>
              </a:rPr>
            </a:br>
            <a:r>
              <a:rPr lang="de-DE" sz="5000" b="1" i="0" u="none" strike="noStrike" cap="none" noProof="0" dirty="0">
                <a:solidFill>
                  <a:schemeClr val="dk1"/>
                </a:solidFill>
                <a:latin typeface="Calibri"/>
                <a:ea typeface="Calibri"/>
                <a:cs typeface="Calibri"/>
                <a:sym typeface="Calibri"/>
              </a:rPr>
              <a:t>Vision, Konflikt und Veränderung</a:t>
            </a:r>
            <a:endParaRPr lang="de-DE" sz="1400" b="0" i="0" u="none" strike="noStrike" cap="none" noProof="0" dirty="0">
              <a:solidFill>
                <a:srgbClr val="000000"/>
              </a:solidFill>
              <a:latin typeface="Arial"/>
              <a:ea typeface="Arial"/>
              <a:cs typeface="Arial"/>
              <a:sym typeface="Arial"/>
            </a:endParaRPr>
          </a:p>
        </p:txBody>
      </p:sp>
      <p:sp>
        <p:nvSpPr>
          <p:cNvPr id="276" name="Google Shape;276;p6"/>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17</a:t>
            </a:fld>
            <a:endParaRPr lang="de-DE" noProof="0" dirty="0"/>
          </a:p>
        </p:txBody>
      </p:sp>
      <p:pic>
        <p:nvPicPr>
          <p:cNvPr id="277" name="Google Shape;277;p6" title="Screenshot 2025-08-11 123243.png"/>
          <p:cNvPicPr preferRelativeResize="0"/>
          <p:nvPr/>
        </p:nvPicPr>
        <p:blipFill rotWithShape="1">
          <a:blip r:embed="rId3">
            <a:alphaModFix/>
          </a:blip>
          <a:srcRect l="22039"/>
          <a:stretch/>
        </p:blipFill>
        <p:spPr>
          <a:xfrm>
            <a:off x="6057500" y="-40900"/>
            <a:ext cx="12349275" cy="103688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CD3B6-EF2E-4E61-ED17-F93FC95EC11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E45833A-575B-1792-64C1-A8244C056286}"/>
              </a:ext>
            </a:extLst>
          </p:cNvPr>
          <p:cNvSpPr/>
          <p:nvPr/>
        </p:nvSpPr>
        <p:spPr>
          <a:xfrm flipV="1">
            <a:off x="-1049178" y="-5534233"/>
            <a:ext cx="19829349" cy="8576193"/>
          </a:xfrm>
          <a:custGeom>
            <a:avLst/>
            <a:gdLst/>
            <a:ahLst/>
            <a:cxnLst/>
            <a:rect l="l" t="t" r="r" b="b"/>
            <a:pathLst>
              <a:path w="19829349" h="8576193">
                <a:moveTo>
                  <a:pt x="0" y="8576193"/>
                </a:moveTo>
                <a:lnTo>
                  <a:pt x="19829349" y="8576193"/>
                </a:lnTo>
                <a:lnTo>
                  <a:pt x="19829349" y="0"/>
                </a:lnTo>
                <a:lnTo>
                  <a:pt x="0" y="0"/>
                </a:lnTo>
                <a:lnTo>
                  <a:pt x="0" y="8576193"/>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9C29F3D7-06CA-6B85-356B-39060EABAAE1}"/>
              </a:ext>
            </a:extLst>
          </p:cNvPr>
          <p:cNvSpPr/>
          <p:nvPr/>
        </p:nvSpPr>
        <p:spPr>
          <a:xfrm rot="-10800000">
            <a:off x="2013100" y="1549827"/>
            <a:ext cx="1015949" cy="1015949"/>
          </a:xfrm>
          <a:custGeom>
            <a:avLst/>
            <a:gdLst/>
            <a:ahLst/>
            <a:cxnLst/>
            <a:rect l="l" t="t" r="r" b="b"/>
            <a:pathLst>
              <a:path w="1015949" h="1015949">
                <a:moveTo>
                  <a:pt x="0" y="0"/>
                </a:moveTo>
                <a:lnTo>
                  <a:pt x="1015949" y="0"/>
                </a:lnTo>
                <a:lnTo>
                  <a:pt x="1015949" y="1015948"/>
                </a:lnTo>
                <a:lnTo>
                  <a:pt x="0" y="101594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4" name="TextBox 3">
            <a:extLst>
              <a:ext uri="{FF2B5EF4-FFF2-40B4-BE49-F238E27FC236}">
                <a16:creationId xmlns:a16="http://schemas.microsoft.com/office/drawing/2014/main" id="{E0A4A86B-EDE4-9B63-DFD3-1CE016A1B5E4}"/>
              </a:ext>
            </a:extLst>
          </p:cNvPr>
          <p:cNvSpPr txBox="1"/>
          <p:nvPr/>
        </p:nvSpPr>
        <p:spPr>
          <a:xfrm>
            <a:off x="2273967" y="4990000"/>
            <a:ext cx="15051505" cy="4324261"/>
          </a:xfrm>
          <a:prstGeom prst="rect">
            <a:avLst/>
          </a:prstGeom>
          <a:noFill/>
        </p:spPr>
        <p:txBody>
          <a:bodyPr wrap="square">
            <a:spAutoFit/>
          </a:bodyPr>
          <a:lstStyle/>
          <a:p>
            <a:pPr marL="622300" indent="-622300" algn="just">
              <a:spcBef>
                <a:spcPts val="600"/>
              </a:spcBef>
              <a:spcAft>
                <a:spcPts val="600"/>
              </a:spcAft>
              <a:buClr>
                <a:srgbClr val="04A6C2"/>
              </a:buClr>
              <a:buFont typeface="Wingdings" panose="05000000000000000000" pitchFamily="2" charset="2"/>
              <a:buChar char="Ø"/>
            </a:pPr>
            <a:r>
              <a:rPr lang="de-DE" sz="3500" noProof="0" dirty="0">
                <a:latin typeface="Calibri" panose="020F0502020204030204" pitchFamily="34" charset="0"/>
                <a:ea typeface="Calibri" panose="020F0502020204030204" pitchFamily="34" charset="0"/>
                <a:cs typeface="Calibri" panose="020F0502020204030204" pitchFamily="34" charset="0"/>
              </a:rPr>
              <a:t>Vorbereitung für Trainer – Den Raum leiten: Gruppendynamik steuern und Rollen ausbalancieren </a:t>
            </a:r>
          </a:p>
          <a:p>
            <a:pPr marL="622300" lvl="0" indent="-622300" algn="just">
              <a:spcBef>
                <a:spcPts val="600"/>
              </a:spcBef>
              <a:spcAft>
                <a:spcPts val="600"/>
              </a:spcAft>
              <a:buClr>
                <a:srgbClr val="04A6C2"/>
              </a:buClr>
              <a:buFont typeface="Wingdings" panose="05000000000000000000" pitchFamily="2" charset="2"/>
              <a:buChar char="Ø"/>
            </a:pPr>
            <a:r>
              <a:rPr lang="de-DE" sz="3500" noProof="0" dirty="0">
                <a:latin typeface="Calibri" panose="020F0502020204030204" pitchFamily="34" charset="0"/>
                <a:ea typeface="Calibri" panose="020F0502020204030204" pitchFamily="34" charset="0"/>
                <a:cs typeface="Calibri" panose="020F0502020204030204" pitchFamily="34" charset="0"/>
              </a:rPr>
              <a:t>Kommunikation und Zusammenarbeit in Teams </a:t>
            </a:r>
          </a:p>
          <a:p>
            <a:pPr marL="622300" lvl="0" indent="-622300" algn="just">
              <a:spcBef>
                <a:spcPts val="600"/>
              </a:spcBef>
              <a:spcAft>
                <a:spcPts val="600"/>
              </a:spcAft>
              <a:buClr>
                <a:srgbClr val="04A6C2"/>
              </a:buClr>
              <a:buFont typeface="Wingdings" panose="05000000000000000000" pitchFamily="2" charset="2"/>
              <a:buChar char="Ø"/>
            </a:pPr>
            <a:r>
              <a:rPr lang="de-DE" sz="3500" noProof="0" dirty="0">
                <a:latin typeface="Calibri" panose="020F0502020204030204" pitchFamily="34" charset="0"/>
                <a:ea typeface="Calibri" panose="020F0502020204030204" pitchFamily="34" charset="0"/>
                <a:cs typeface="Calibri" panose="020F0502020204030204" pitchFamily="34" charset="0"/>
              </a:rPr>
              <a:t>Problemlösung und Konfliktmanagement: Toolbox mit </a:t>
            </a:r>
            <a:r>
              <a:rPr lang="de-DE" sz="3500" noProof="0" dirty="0" err="1">
                <a:latin typeface="Calibri" panose="020F0502020204030204" pitchFamily="34" charset="0"/>
                <a:ea typeface="Calibri" panose="020F0502020204030204" pitchFamily="34" charset="0"/>
                <a:cs typeface="Calibri" panose="020F0502020204030204" pitchFamily="34" charset="0"/>
              </a:rPr>
              <a:t>szenariobasierten</a:t>
            </a:r>
            <a:r>
              <a:rPr lang="de-DE" sz="3500" noProof="0" dirty="0">
                <a:latin typeface="Calibri" panose="020F0502020204030204" pitchFamily="34" charset="0"/>
                <a:ea typeface="Calibri" panose="020F0502020204030204" pitchFamily="34" charset="0"/>
                <a:cs typeface="Calibri" panose="020F0502020204030204" pitchFamily="34" charset="0"/>
              </a:rPr>
              <a:t> Übungen </a:t>
            </a:r>
          </a:p>
          <a:p>
            <a:pPr marL="622300" lvl="0" indent="-622300" algn="just">
              <a:spcBef>
                <a:spcPts val="600"/>
              </a:spcBef>
              <a:spcAft>
                <a:spcPts val="600"/>
              </a:spcAft>
              <a:buClr>
                <a:srgbClr val="04A6C2"/>
              </a:buClr>
              <a:buFont typeface="Wingdings" panose="05000000000000000000" pitchFamily="2" charset="2"/>
              <a:buChar char="Ø"/>
            </a:pPr>
            <a:r>
              <a:rPr lang="de-DE" sz="3500" noProof="0" dirty="0">
                <a:latin typeface="Calibri" panose="020F0502020204030204" pitchFamily="34" charset="0"/>
                <a:ea typeface="Calibri" panose="020F0502020204030204" pitchFamily="34" charset="0"/>
                <a:cs typeface="Calibri" panose="020F0502020204030204" pitchFamily="34" charset="0"/>
              </a:rPr>
              <a:t>Verhandlung und Veränderungsmanagement: Grundlagen und Moderationsstrategien </a:t>
            </a:r>
          </a:p>
        </p:txBody>
      </p:sp>
      <p:sp>
        <p:nvSpPr>
          <p:cNvPr id="5" name="TextBox 4">
            <a:extLst>
              <a:ext uri="{FF2B5EF4-FFF2-40B4-BE49-F238E27FC236}">
                <a16:creationId xmlns:a16="http://schemas.microsoft.com/office/drawing/2014/main" id="{83A9D4DE-8EA7-7855-C9A9-3A52D7BD0399}"/>
              </a:ext>
            </a:extLst>
          </p:cNvPr>
          <p:cNvSpPr txBox="1"/>
          <p:nvPr/>
        </p:nvSpPr>
        <p:spPr>
          <a:xfrm>
            <a:off x="2133600" y="4000500"/>
            <a:ext cx="14401800" cy="938719"/>
          </a:xfrm>
          <a:prstGeom prst="rect">
            <a:avLst/>
          </a:prstGeom>
          <a:noFill/>
        </p:spPr>
        <p:txBody>
          <a:bodyPr wrap="square">
            <a:spAutoFit/>
          </a:bodyPr>
          <a:lstStyle/>
          <a:p>
            <a:pPr lvl="0"/>
            <a:r>
              <a:rPr lang="de-DE" sz="5500" b="1" noProof="0" dirty="0"/>
              <a:t>Themen der Lektion 2</a:t>
            </a:r>
          </a:p>
        </p:txBody>
      </p:sp>
    </p:spTree>
    <p:extLst>
      <p:ext uri="{BB962C8B-B14F-4D97-AF65-F5344CB8AC3E}">
        <p14:creationId xmlns:p14="http://schemas.microsoft.com/office/powerpoint/2010/main" val="39040241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9"/>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284" name="Google Shape;284;p9"/>
          <p:cNvSpPr/>
          <p:nvPr/>
        </p:nvSpPr>
        <p:spPr>
          <a:xfrm rot="10800000">
            <a:off x="16764000" y="876300"/>
            <a:ext cx="1219200" cy="121920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285" name="Google Shape;285;p9"/>
          <p:cNvSpPr txBox="1"/>
          <p:nvPr/>
        </p:nvSpPr>
        <p:spPr>
          <a:xfrm>
            <a:off x="914400" y="1148176"/>
            <a:ext cx="15697200" cy="92333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5400"/>
              <a:buFont typeface="Arial"/>
              <a:buNone/>
            </a:pPr>
            <a:r>
              <a:rPr lang="de-DE" sz="5400" b="1" i="0" u="none" strike="noStrike" cap="none" noProof="0" dirty="0">
                <a:solidFill>
                  <a:schemeClr val="dk1"/>
                </a:solidFill>
                <a:latin typeface="Calibri"/>
                <a:ea typeface="Calibri"/>
                <a:cs typeface="Calibri"/>
                <a:sym typeface="Calibri"/>
              </a:rPr>
              <a:t>Kommunikation und Zusammenarbeit in Teams</a:t>
            </a:r>
            <a:endParaRPr lang="de-DE" sz="5000" b="1" i="0" u="none" strike="noStrike" cap="none" noProof="0" dirty="0">
              <a:solidFill>
                <a:schemeClr val="dk1"/>
              </a:solidFill>
              <a:latin typeface="Calibri"/>
              <a:ea typeface="Calibri"/>
              <a:cs typeface="Calibri"/>
              <a:sym typeface="Calibri"/>
            </a:endParaRPr>
          </a:p>
        </p:txBody>
      </p:sp>
      <p:sp>
        <p:nvSpPr>
          <p:cNvPr id="286" name="Google Shape;286;p9"/>
          <p:cNvSpPr txBox="1"/>
          <p:nvPr/>
        </p:nvSpPr>
        <p:spPr>
          <a:xfrm>
            <a:off x="822150" y="2264650"/>
            <a:ext cx="12115800" cy="7209626"/>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de-DE" sz="2500" b="1" i="0" u="none" strike="noStrike" cap="none" noProof="0" dirty="0">
                <a:solidFill>
                  <a:schemeClr val="dk1"/>
                </a:solidFill>
                <a:latin typeface="Calibri"/>
                <a:ea typeface="Calibri"/>
                <a:cs typeface="Calibri"/>
                <a:sym typeface="Calibri"/>
              </a:rPr>
              <a:t>Rollen in der Zusammenarbeit und gemeinsames Vokabular</a:t>
            </a:r>
          </a:p>
          <a:p>
            <a:pPr marL="0" marR="0" lvl="0" indent="0" algn="just" rtl="0">
              <a:lnSpc>
                <a:spcPct val="150000"/>
              </a:lnSpc>
              <a:spcBef>
                <a:spcPts val="1200"/>
              </a:spcBef>
              <a:spcAft>
                <a:spcPts val="0"/>
              </a:spcAft>
              <a:buClr>
                <a:srgbClr val="000000"/>
              </a:buClr>
              <a:buSzPts val="2500"/>
              <a:buFont typeface="Arial"/>
              <a:buNone/>
            </a:pPr>
            <a:r>
              <a:rPr lang="de-DE" sz="2500" b="1" i="0" u="none" strike="noStrike" cap="none" noProof="0" dirty="0">
                <a:solidFill>
                  <a:schemeClr val="dk1"/>
                </a:solidFill>
                <a:latin typeface="Calibri"/>
                <a:ea typeface="Calibri"/>
                <a:cs typeface="Calibri"/>
                <a:sym typeface="Calibri"/>
              </a:rPr>
              <a:t>Kooperative Rollen</a:t>
            </a:r>
          </a:p>
          <a:p>
            <a:pPr marL="622300" marR="0" lvl="0" indent="-558800" algn="just" rtl="0">
              <a:spcBef>
                <a:spcPts val="1200"/>
              </a:spcBef>
              <a:spcAft>
                <a:spcPts val="0"/>
              </a:spcAft>
              <a:buClr>
                <a:srgbClr val="04A6C2"/>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Künstlerisches Team: </a:t>
            </a:r>
            <a:r>
              <a:rPr lang="de-DE" sz="2500" b="0" i="0" u="none" strike="noStrike" cap="none" noProof="0" dirty="0">
                <a:solidFill>
                  <a:schemeClr val="dk1"/>
                </a:solidFill>
                <a:latin typeface="Calibri"/>
                <a:ea typeface="Calibri"/>
                <a:cs typeface="Calibri"/>
                <a:sym typeface="Calibri"/>
              </a:rPr>
              <a:t>Visionäre, die die Erzählung, die visuellen Elemente und die emotionale Landschaft gestalten (z. B. künstlerischer Leiter, Bühnenbildner). Sie konzentrieren sich auf das Was und Warum.</a:t>
            </a:r>
          </a:p>
          <a:p>
            <a:pPr marL="622300" marR="0" lvl="0" indent="-558800" algn="just" rtl="0">
              <a:spcBef>
                <a:spcPts val="1200"/>
              </a:spcBef>
              <a:spcAft>
                <a:spcPts val="0"/>
              </a:spcAft>
              <a:buClr>
                <a:srgbClr val="04A6C2"/>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Technisches Team: </a:t>
            </a:r>
            <a:r>
              <a:rPr lang="de-DE" sz="2500" b="0" i="0" u="none" strike="noStrike" cap="none" noProof="0" dirty="0">
                <a:solidFill>
                  <a:schemeClr val="dk1"/>
                </a:solidFill>
                <a:latin typeface="Calibri"/>
                <a:ea typeface="Calibri"/>
                <a:cs typeface="Calibri"/>
                <a:sym typeface="Calibri"/>
              </a:rPr>
              <a:t>Setzt künstlerische Visionen in die operative Realität um (z. B. Produktionsleiter, Bühnenmanager, Techniker (Bühnen-Techniker, Facility Manager)). Sie konzentrieren sich auf das „Wie” und berücksichtigen dabei praktische Aspekte wie Budget und Sicherheit.</a:t>
            </a:r>
          </a:p>
          <a:p>
            <a:pPr marL="622300" marR="0" lvl="0" indent="-558800" algn="just" rtl="0">
              <a:spcBef>
                <a:spcPts val="1200"/>
              </a:spcBef>
              <a:spcAft>
                <a:spcPts val="0"/>
              </a:spcAft>
              <a:buClr>
                <a:srgbClr val="04A6C2"/>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Teamvielfalt: </a:t>
            </a:r>
            <a:r>
              <a:rPr lang="de-DE" sz="2500" b="0" i="0" u="none" strike="noStrike" cap="none" noProof="0" dirty="0">
                <a:solidFill>
                  <a:schemeClr val="dk1"/>
                </a:solidFill>
                <a:latin typeface="Calibri"/>
                <a:ea typeface="Calibri"/>
                <a:cs typeface="Calibri"/>
                <a:sym typeface="Calibri"/>
              </a:rPr>
              <a:t>Produktionen setzen sowohl stabile, feste Teams als auch agile, temporäre (projektbasierte) Teams ein, was die Dynamik der Zusammenarbeit beeinflusst.</a:t>
            </a:r>
          </a:p>
          <a:p>
            <a:pPr marL="0" marR="0" lvl="0" indent="0" algn="just" rtl="0">
              <a:spcBef>
                <a:spcPts val="1200"/>
              </a:spcBef>
              <a:spcAft>
                <a:spcPts val="0"/>
              </a:spcAft>
              <a:buClr>
                <a:srgbClr val="000000"/>
              </a:buClr>
              <a:buSzPts val="2500"/>
              <a:buFont typeface="Arial"/>
              <a:buNone/>
            </a:pPr>
            <a:r>
              <a:rPr lang="de-DE" sz="2500" b="0" i="0" u="none" strike="noStrike" cap="none" noProof="0" dirty="0">
                <a:solidFill>
                  <a:schemeClr val="dk1"/>
                </a:solidFill>
                <a:latin typeface="Calibri"/>
                <a:ea typeface="Calibri"/>
                <a:cs typeface="Calibri"/>
                <a:sym typeface="Calibri"/>
              </a:rPr>
              <a:t>Fähigkeiten wie Neugier, Empathie, Flexibilität, Beobachtungsgabe und aktives Zuhören tragen dazu bei, das Vertrauen und die Offenheit zu schaffen, die für den Aufbau eines gemeinsamen Vokabulars über verschiedene Rollen hinweg erforderlich sind.</a:t>
            </a:r>
          </a:p>
        </p:txBody>
      </p:sp>
      <p:pic>
        <p:nvPicPr>
          <p:cNvPr id="287" name="Google Shape;287;p9" descr="Group brainstorm with solid fill"/>
          <p:cNvPicPr preferRelativeResize="0"/>
          <p:nvPr/>
        </p:nvPicPr>
        <p:blipFill rotWithShape="1">
          <a:blip r:embed="rId5">
            <a:alphaModFix/>
          </a:blip>
          <a:srcRect/>
          <a:stretch/>
        </p:blipFill>
        <p:spPr>
          <a:xfrm>
            <a:off x="13030200" y="3840841"/>
            <a:ext cx="4114800" cy="4114800"/>
          </a:xfrm>
          <a:prstGeom prst="rect">
            <a:avLst/>
          </a:prstGeom>
          <a:noFill/>
          <a:ln>
            <a:noFill/>
          </a:ln>
        </p:spPr>
      </p:pic>
      <p:sp>
        <p:nvSpPr>
          <p:cNvPr id="288" name="Google Shape;288;p9"/>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19</a:t>
            </a:fld>
            <a:endParaRPr lang="de-DE" noProof="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3"/>
        <p:cNvGrpSpPr/>
        <p:nvPr/>
      </p:nvGrpSpPr>
      <p:grpSpPr>
        <a:xfrm>
          <a:off x="0" y="0"/>
          <a:ext cx="0" cy="0"/>
          <a:chOff x="0" y="0"/>
          <a:chExt cx="0" cy="0"/>
        </a:xfrm>
      </p:grpSpPr>
      <p:sp>
        <p:nvSpPr>
          <p:cNvPr id="134" name="Google Shape;134;p7"/>
          <p:cNvSpPr txBox="1"/>
          <p:nvPr/>
        </p:nvSpPr>
        <p:spPr>
          <a:xfrm>
            <a:off x="12793700" y="3097750"/>
            <a:ext cx="5137800" cy="367890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rgbClr val="000000"/>
              </a:buClr>
              <a:buSzPts val="5000"/>
              <a:buFont typeface="Arial"/>
              <a:buNone/>
            </a:pPr>
            <a:r>
              <a:rPr lang="de-DE" sz="5000" b="1" i="0" u="none" strike="noStrike" cap="none" noProof="0" dirty="0">
                <a:solidFill>
                  <a:schemeClr val="dk1"/>
                </a:solidFill>
                <a:latin typeface="Calibri"/>
                <a:ea typeface="Calibri"/>
                <a:cs typeface="Calibri"/>
                <a:sym typeface="Calibri"/>
              </a:rPr>
              <a:t>Lektion 1: </a:t>
            </a:r>
          </a:p>
          <a:p>
            <a:pPr marL="0" marR="0" lvl="0" indent="0" algn="ctr" rtl="0">
              <a:lnSpc>
                <a:spcPct val="90000"/>
              </a:lnSpc>
              <a:spcBef>
                <a:spcPts val="0"/>
              </a:spcBef>
              <a:spcAft>
                <a:spcPts val="0"/>
              </a:spcAft>
              <a:buClr>
                <a:srgbClr val="000000"/>
              </a:buClr>
              <a:buSzPts val="5000"/>
              <a:buFont typeface="Arial"/>
              <a:buNone/>
            </a:pPr>
            <a:r>
              <a:rPr lang="de-DE" sz="5000" b="1" i="0" u="none" strike="noStrike" cap="none" noProof="0" dirty="0">
                <a:solidFill>
                  <a:schemeClr val="dk1"/>
                </a:solidFill>
                <a:latin typeface="Calibri"/>
                <a:ea typeface="Calibri"/>
                <a:cs typeface="Calibri"/>
                <a:sym typeface="Calibri"/>
              </a:rPr>
              <a:t>Resilienz aufbauen durch emotionale Intelligenz und Personalmanagement </a:t>
            </a:r>
            <a:endParaRPr lang="de-DE" sz="1400" b="0" i="0" u="none" strike="noStrike" cap="none" noProof="0" dirty="0">
              <a:solidFill>
                <a:srgbClr val="000000"/>
              </a:solidFill>
              <a:latin typeface="Arial"/>
              <a:ea typeface="Arial"/>
              <a:cs typeface="Arial"/>
              <a:sym typeface="Arial"/>
            </a:endParaRPr>
          </a:p>
        </p:txBody>
      </p:sp>
      <p:sp>
        <p:nvSpPr>
          <p:cNvPr id="135" name="Google Shape;135;p7"/>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2</a:t>
            </a:fld>
            <a:endParaRPr lang="de-DE" noProof="0" dirty="0"/>
          </a:p>
        </p:txBody>
      </p:sp>
      <p:pic>
        <p:nvPicPr>
          <p:cNvPr id="136" name="Google Shape;136;p7" title="Screenshot 2025-08-11 123408.png"/>
          <p:cNvPicPr preferRelativeResize="0"/>
          <p:nvPr/>
        </p:nvPicPr>
        <p:blipFill rotWithShape="1">
          <a:blip r:embed="rId3">
            <a:alphaModFix/>
          </a:blip>
          <a:srcRect/>
          <a:stretch/>
        </p:blipFill>
        <p:spPr>
          <a:xfrm>
            <a:off x="-2845650" y="0"/>
            <a:ext cx="15387518" cy="1028700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g34519fc2d75_0_48"/>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295" name="Google Shape;295;g34519fc2d75_0_48"/>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296" name="Google Shape;296;g34519fc2d75_0_48"/>
          <p:cNvSpPr txBox="1"/>
          <p:nvPr/>
        </p:nvSpPr>
        <p:spPr>
          <a:xfrm>
            <a:off x="998450" y="5143500"/>
            <a:ext cx="16130100" cy="4324220"/>
          </a:xfrm>
          <a:prstGeom prst="rect">
            <a:avLst/>
          </a:prstGeom>
          <a:noFill/>
          <a:ln>
            <a:noFill/>
          </a:ln>
        </p:spPr>
        <p:txBody>
          <a:bodyPr spcFirstLastPara="1" wrap="square" lIns="91425" tIns="45700" rIns="91425" bIns="45700" anchor="t" anchorCtr="0">
            <a:spAutoFit/>
          </a:bodyPr>
          <a:lstStyle/>
          <a:p>
            <a:pPr marL="0" marR="0" lvl="0" indent="0" algn="just" rtl="0">
              <a:spcBef>
                <a:spcPts val="1200"/>
              </a:spcBef>
              <a:spcAft>
                <a:spcPts val="0"/>
              </a:spcAft>
              <a:buClr>
                <a:srgbClr val="000000"/>
              </a:buClr>
              <a:buSzPts val="2500"/>
              <a:buFont typeface="Arial"/>
              <a:buNone/>
            </a:pPr>
            <a:r>
              <a:rPr lang="de-DE" sz="2500" b="1" i="0" u="none" strike="noStrike" cap="none" noProof="0" dirty="0">
                <a:solidFill>
                  <a:schemeClr val="dk1"/>
                </a:solidFill>
                <a:latin typeface="Calibri"/>
                <a:ea typeface="Calibri"/>
                <a:cs typeface="Calibri"/>
                <a:sym typeface="Calibri"/>
              </a:rPr>
              <a:t>Grundlegende Kommunikationsprinzipien:</a:t>
            </a:r>
          </a:p>
          <a:p>
            <a:pPr marL="622300" marR="0" lvl="0" indent="-558800" algn="just" rtl="0">
              <a:spcBef>
                <a:spcPts val="1200"/>
              </a:spcBef>
              <a:spcAft>
                <a:spcPts val="0"/>
              </a:spcAft>
              <a:buClr>
                <a:srgbClr val="04A6C2"/>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Gemeinsames Verständnis: </a:t>
            </a:r>
            <a:r>
              <a:rPr lang="de-DE" sz="2500" b="0" i="0" u="none" strike="noStrike" cap="none" noProof="0" dirty="0">
                <a:solidFill>
                  <a:schemeClr val="dk1"/>
                </a:solidFill>
                <a:latin typeface="Calibri"/>
                <a:ea typeface="Calibri"/>
                <a:cs typeface="Calibri"/>
                <a:sym typeface="Calibri"/>
              </a:rPr>
              <a:t>Schaffen Sie eine gemeinsame Grundlage, damit alle Teammitglieder die Gesamtvision verstehen und die Handlungen der anderen vorhersehen können. </a:t>
            </a:r>
          </a:p>
          <a:p>
            <a:pPr marL="622300" marR="0" lvl="0" indent="-558800" algn="just" rtl="0">
              <a:spcBef>
                <a:spcPts val="1200"/>
              </a:spcBef>
              <a:spcAft>
                <a:spcPts val="0"/>
              </a:spcAft>
              <a:buClr>
                <a:srgbClr val="04A6C2"/>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Klare Rollendefinition: </a:t>
            </a:r>
            <a:r>
              <a:rPr lang="de-DE" sz="2500" b="0" i="0" u="none" strike="noStrike" cap="none" noProof="0" dirty="0">
                <a:solidFill>
                  <a:schemeClr val="dk1"/>
                </a:solidFill>
                <a:latin typeface="Calibri"/>
                <a:ea typeface="Calibri"/>
                <a:cs typeface="Calibri"/>
                <a:sym typeface="Calibri"/>
              </a:rPr>
              <a:t>Stellen Sie sicher, dass jeder – vom künstlerischen Leiter bis zum Techniker – seine spezifischen Aufgaben versteht. </a:t>
            </a:r>
          </a:p>
          <a:p>
            <a:pPr marL="622300" marR="0" lvl="0" indent="-558800" algn="just" rtl="0">
              <a:spcBef>
                <a:spcPts val="1200"/>
              </a:spcBef>
              <a:spcAft>
                <a:spcPts val="0"/>
              </a:spcAft>
              <a:buClr>
                <a:srgbClr val="04A6C2"/>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Regelmäßiges Feedback: </a:t>
            </a:r>
            <a:r>
              <a:rPr lang="de-DE" sz="2500" b="0" i="0" u="none" strike="noStrike" cap="none" noProof="0" dirty="0">
                <a:solidFill>
                  <a:schemeClr val="dk1"/>
                </a:solidFill>
                <a:latin typeface="Calibri"/>
                <a:ea typeface="Calibri"/>
                <a:cs typeface="Calibri"/>
                <a:sym typeface="Calibri"/>
              </a:rPr>
              <a:t>Implementieren Sie strukturierte Feedback-Schleifen, um Probleme umgehend anzugehen und Pläne anzupassen.</a:t>
            </a:r>
          </a:p>
          <a:p>
            <a:pPr marL="622300" marR="0" lvl="0" indent="-558800" algn="just" rtl="0">
              <a:spcBef>
                <a:spcPts val="1200"/>
              </a:spcBef>
              <a:spcAft>
                <a:spcPts val="0"/>
              </a:spcAft>
              <a:buClr>
                <a:srgbClr val="04A6C2"/>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Teamtraining: </a:t>
            </a:r>
            <a:r>
              <a:rPr lang="de-DE" sz="2500" b="0" i="0" u="none" strike="noStrike" cap="none" noProof="0" dirty="0">
                <a:solidFill>
                  <a:schemeClr val="dk1"/>
                </a:solidFill>
                <a:latin typeface="Calibri"/>
                <a:ea typeface="Calibri"/>
                <a:cs typeface="Calibri"/>
                <a:sym typeface="Calibri"/>
              </a:rPr>
              <a:t> Nutzen Sie Proben und Workshops, um sowohl die technischen Fähigkeiten als auch die zwischenmenschliche Dynamik und den gegenseitigen Respekt zu stärken.</a:t>
            </a:r>
          </a:p>
        </p:txBody>
      </p:sp>
      <p:sp>
        <p:nvSpPr>
          <p:cNvPr id="297" name="Google Shape;297;g34519fc2d75_0_48"/>
          <p:cNvSpPr txBox="1"/>
          <p:nvPr/>
        </p:nvSpPr>
        <p:spPr>
          <a:xfrm>
            <a:off x="998450" y="2670191"/>
            <a:ext cx="15583200" cy="16311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de-DE" sz="5000" b="1" i="0" u="none" strike="noStrike" cap="none" noProof="0" dirty="0">
                <a:solidFill>
                  <a:schemeClr val="dk1"/>
                </a:solidFill>
                <a:latin typeface="Calibri"/>
                <a:ea typeface="Calibri"/>
                <a:cs typeface="Calibri"/>
                <a:sym typeface="Calibri"/>
              </a:rPr>
              <a:t>Entwicklung von Kommunikationskompetenz: Grundsätze, Techniken des aktiven Zuhörens und Feedback-Mechanismen</a:t>
            </a:r>
          </a:p>
        </p:txBody>
      </p:sp>
      <p:sp>
        <p:nvSpPr>
          <p:cNvPr id="298" name="Google Shape;298;g34519fc2d75_0_4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20</a:t>
            </a:fld>
            <a:endParaRPr lang="de-DE" noProof="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g34519fc2d75_0_186"/>
          <p:cNvSpPr/>
          <p:nvPr/>
        </p:nvSpPr>
        <p:spPr>
          <a:xfrm rot="10800000" flipH="1">
            <a:off x="-1110703" y="-653370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305" name="Google Shape;305;g34519fc2d75_0_186"/>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306" name="Google Shape;306;g34519fc2d75_0_186"/>
          <p:cNvSpPr txBox="1"/>
          <p:nvPr/>
        </p:nvSpPr>
        <p:spPr>
          <a:xfrm>
            <a:off x="530349" y="3652814"/>
            <a:ext cx="4997400" cy="3400891"/>
          </a:xfrm>
          <a:prstGeom prst="rect">
            <a:avLst/>
          </a:prstGeom>
          <a:noFill/>
          <a:ln>
            <a:noFill/>
          </a:ln>
        </p:spPr>
        <p:txBody>
          <a:bodyPr spcFirstLastPara="1" wrap="square" lIns="91425" tIns="45700" rIns="91425" bIns="45700" anchor="t" anchorCtr="0">
            <a:spAutoFit/>
          </a:bodyPr>
          <a:lstStyle/>
          <a:p>
            <a:pPr marL="0" marR="0" lvl="0" indent="0" algn="just" rtl="0">
              <a:spcBef>
                <a:spcPts val="1200"/>
              </a:spcBef>
              <a:spcAft>
                <a:spcPts val="0"/>
              </a:spcAft>
              <a:buClr>
                <a:srgbClr val="000000"/>
              </a:buClr>
              <a:buSzPts val="2500"/>
              <a:buFont typeface="Arial"/>
              <a:buNone/>
            </a:pPr>
            <a:r>
              <a:rPr lang="de-DE" sz="2500" b="1" noProof="0" dirty="0">
                <a:solidFill>
                  <a:schemeClr val="dk1"/>
                </a:solidFill>
                <a:latin typeface="Calibri"/>
                <a:ea typeface="Calibri"/>
                <a:cs typeface="Calibri"/>
                <a:sym typeface="Calibri"/>
              </a:rPr>
              <a:t>Kernkategorien</a:t>
            </a:r>
            <a:r>
              <a:rPr lang="de-DE" sz="2500" b="1" i="0" u="none" strike="noStrike" cap="none" noProof="0" dirty="0">
                <a:solidFill>
                  <a:schemeClr val="dk1"/>
                </a:solidFill>
                <a:latin typeface="Calibri"/>
                <a:ea typeface="Calibri"/>
                <a:cs typeface="Calibri"/>
                <a:sym typeface="Calibri"/>
              </a:rPr>
              <a:t> der Kommunikation::</a:t>
            </a:r>
          </a:p>
          <a:p>
            <a:pPr marL="622300" marR="0" lvl="0" indent="-558800" algn="just" rtl="0">
              <a:spcBef>
                <a:spcPts val="120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Strategische Interaktionen und Feedback</a:t>
            </a:r>
          </a:p>
          <a:p>
            <a:pPr marL="622300" marR="0" lvl="0" indent="-558800" algn="just" rtl="0">
              <a:spcBef>
                <a:spcPts val="120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Kommunikationsmethoden und -kanäle </a:t>
            </a:r>
          </a:p>
          <a:p>
            <a:pPr marL="622300" marR="0" lvl="0" indent="-558800" algn="just" rtl="0">
              <a:spcBef>
                <a:spcPts val="120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Kollaborative Problemlösung</a:t>
            </a:r>
          </a:p>
        </p:txBody>
      </p:sp>
      <p:sp>
        <p:nvSpPr>
          <p:cNvPr id="307" name="Google Shape;307;g34519fc2d75_0_186"/>
          <p:cNvSpPr txBox="1"/>
          <p:nvPr/>
        </p:nvSpPr>
        <p:spPr>
          <a:xfrm>
            <a:off x="3300900" y="2416700"/>
            <a:ext cx="116862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de-DE" sz="5000" b="1" i="0" u="none" strike="noStrike" cap="none" noProof="0" dirty="0">
                <a:solidFill>
                  <a:schemeClr val="dk1"/>
                </a:solidFill>
                <a:latin typeface="Calibri"/>
                <a:ea typeface="Calibri"/>
                <a:cs typeface="Calibri"/>
                <a:sym typeface="Calibri"/>
              </a:rPr>
              <a:t>Vielfältige Kommunikationsstrategien:</a:t>
            </a:r>
          </a:p>
        </p:txBody>
      </p:sp>
      <p:sp>
        <p:nvSpPr>
          <p:cNvPr id="308" name="Google Shape;308;g34519fc2d75_0_186"/>
          <p:cNvSpPr txBox="1"/>
          <p:nvPr/>
        </p:nvSpPr>
        <p:spPr>
          <a:xfrm>
            <a:off x="6358800" y="3656875"/>
            <a:ext cx="4476000" cy="4324220"/>
          </a:xfrm>
          <a:prstGeom prst="rect">
            <a:avLst/>
          </a:prstGeom>
          <a:noFill/>
          <a:ln>
            <a:noFill/>
          </a:ln>
        </p:spPr>
        <p:txBody>
          <a:bodyPr spcFirstLastPara="1" wrap="square" lIns="91425" tIns="45700" rIns="91425" bIns="45700" anchor="t" anchorCtr="0">
            <a:spAutoFit/>
          </a:bodyPr>
          <a:lstStyle/>
          <a:p>
            <a:pPr marL="0" marR="0" lvl="0" indent="0" algn="just" rtl="0">
              <a:spcBef>
                <a:spcPts val="1200"/>
              </a:spcBef>
              <a:spcAft>
                <a:spcPts val="0"/>
              </a:spcAft>
              <a:buClr>
                <a:srgbClr val="000000"/>
              </a:buClr>
              <a:buSzPts val="2500"/>
              <a:buFont typeface="Arial"/>
              <a:buNone/>
            </a:pPr>
            <a:r>
              <a:rPr lang="de-DE" sz="2500" b="1" i="0" u="none" strike="noStrike" cap="none" noProof="0" dirty="0">
                <a:solidFill>
                  <a:schemeClr val="dk1"/>
                </a:solidFill>
                <a:latin typeface="Calibri"/>
                <a:ea typeface="Calibri"/>
                <a:cs typeface="Calibri"/>
                <a:sym typeface="Calibri"/>
              </a:rPr>
              <a:t>Aktives Zuhören Wichtige Techniken:</a:t>
            </a:r>
          </a:p>
          <a:p>
            <a:pPr marL="622300" marR="0" lvl="0" indent="-558800" rtl="0">
              <a:spcBef>
                <a:spcPts val="120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Volle Präsenz aufrechterhalten</a:t>
            </a:r>
          </a:p>
          <a:p>
            <a:pPr marL="622300" marR="0" lvl="0" indent="-558800" rtl="0">
              <a:spcBef>
                <a:spcPts val="120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Verständnis klären</a:t>
            </a:r>
          </a:p>
          <a:p>
            <a:pPr marL="622300" marR="0" lvl="0" indent="-558800" rtl="0">
              <a:spcBef>
                <a:spcPts val="120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 Ausführliche Erläuterungen fördern</a:t>
            </a:r>
          </a:p>
          <a:p>
            <a:pPr marL="622300" marR="0" lvl="0" indent="-558800" rtl="0">
              <a:spcBef>
                <a:spcPts val="120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Gefühle und Inhalte widerspiegeln</a:t>
            </a:r>
          </a:p>
        </p:txBody>
      </p:sp>
      <p:sp>
        <p:nvSpPr>
          <p:cNvPr id="309" name="Google Shape;309;g34519fc2d75_0_186"/>
          <p:cNvSpPr txBox="1"/>
          <p:nvPr/>
        </p:nvSpPr>
        <p:spPr>
          <a:xfrm>
            <a:off x="11720550" y="3652814"/>
            <a:ext cx="6091800" cy="6324768"/>
          </a:xfrm>
          <a:prstGeom prst="rect">
            <a:avLst/>
          </a:prstGeom>
          <a:noFill/>
          <a:ln>
            <a:noFill/>
          </a:ln>
        </p:spPr>
        <p:txBody>
          <a:bodyPr spcFirstLastPara="1" wrap="square" lIns="91425" tIns="45700" rIns="91425" bIns="45700" anchor="t" anchorCtr="0">
            <a:spAutoFit/>
          </a:bodyPr>
          <a:lstStyle/>
          <a:p>
            <a:pPr marL="0" marR="0" lvl="0" indent="0" algn="just" rtl="0">
              <a:spcBef>
                <a:spcPts val="1200"/>
              </a:spcBef>
              <a:spcAft>
                <a:spcPts val="0"/>
              </a:spcAft>
              <a:buClr>
                <a:srgbClr val="000000"/>
              </a:buClr>
              <a:buSzPts val="2500"/>
              <a:buFont typeface="Arial"/>
              <a:buNone/>
            </a:pPr>
            <a:r>
              <a:rPr lang="de-DE" sz="2500" b="1" i="0" u="none" strike="noStrike" cap="none" noProof="0" dirty="0">
                <a:solidFill>
                  <a:schemeClr val="dk1"/>
                </a:solidFill>
                <a:latin typeface="Calibri"/>
                <a:ea typeface="Calibri"/>
                <a:cs typeface="Calibri"/>
                <a:sym typeface="Calibri"/>
              </a:rPr>
              <a:t>Wichtige Feedback-Mechanismen:</a:t>
            </a:r>
          </a:p>
          <a:p>
            <a:pPr marL="622300" marR="0" lvl="0" indent="-558800" rtl="0">
              <a:spcBef>
                <a:spcPts val="120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Seien Sie konkret </a:t>
            </a:r>
          </a:p>
          <a:p>
            <a:pPr marL="622300" marR="0" lvl="0" indent="-558800" rtl="0">
              <a:spcBef>
                <a:spcPts val="120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Konzentrieren Sie sich auf das Verhalten, nicht auf die Persönlichkeit </a:t>
            </a:r>
          </a:p>
          <a:p>
            <a:pPr marL="622300" marR="0" lvl="0" indent="-558800" rtl="0">
              <a:spcBef>
                <a:spcPts val="120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Halten Sie ein Gleichgewicht zwischen positiven Aspekten und Verbesserungsmöglichkeiten</a:t>
            </a:r>
          </a:p>
          <a:p>
            <a:pPr marL="622300" marR="0" lvl="0" indent="-558800" rtl="0">
              <a:spcBef>
                <a:spcPts val="120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Wählen Sie den richtigen Zeitpunkt: Geben Sie Feedback möglichst zeitnah und unter vier Augen.</a:t>
            </a:r>
          </a:p>
          <a:p>
            <a:pPr marL="622300" marR="0" lvl="0" indent="-558800" rtl="0">
              <a:spcBef>
                <a:spcPts val="120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Arbeiten Sie gemeinsam an Lösungen</a:t>
            </a:r>
          </a:p>
          <a:p>
            <a:pPr marL="622300" marR="0" lvl="0" indent="-558800" rtl="0">
              <a:spcBef>
                <a:spcPts val="120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Üben Sie sich in Empathie</a:t>
            </a:r>
          </a:p>
          <a:p>
            <a:pPr marL="622300" marR="0" lvl="0" indent="-558800" rtl="0">
              <a:spcBef>
                <a:spcPts val="120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Nachfassen </a:t>
            </a:r>
          </a:p>
        </p:txBody>
      </p:sp>
      <p:sp>
        <p:nvSpPr>
          <p:cNvPr id="310" name="Google Shape;310;g34519fc2d75_0_186"/>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21</a:t>
            </a:fld>
            <a:endParaRPr lang="de-DE" noProof="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6" name="Google Shape;316;p10"/>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317" name="Google Shape;317;p10"/>
          <p:cNvSpPr/>
          <p:nvPr/>
        </p:nvSpPr>
        <p:spPr>
          <a:xfrm rot="10800000">
            <a:off x="16764000" y="876300"/>
            <a:ext cx="1219200" cy="121920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318" name="Google Shape;318;p10"/>
          <p:cNvSpPr txBox="1"/>
          <p:nvPr/>
        </p:nvSpPr>
        <p:spPr>
          <a:xfrm>
            <a:off x="914400" y="1148176"/>
            <a:ext cx="15697200" cy="923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400"/>
              <a:buFont typeface="Arial"/>
              <a:buNone/>
            </a:pPr>
            <a:r>
              <a:rPr lang="de-DE" sz="5400" b="1" i="0" u="none" strike="noStrike" cap="none" noProof="0" dirty="0">
                <a:solidFill>
                  <a:schemeClr val="dk1"/>
                </a:solidFill>
                <a:latin typeface="Calibri"/>
                <a:ea typeface="Calibri"/>
                <a:cs typeface="Calibri"/>
                <a:sym typeface="Calibri"/>
              </a:rPr>
              <a:t>Problemlösung und Konfliktmanagement: Toolbox</a:t>
            </a:r>
          </a:p>
        </p:txBody>
      </p:sp>
      <p:sp>
        <p:nvSpPr>
          <p:cNvPr id="319" name="Google Shape;319;p10"/>
          <p:cNvSpPr txBox="1"/>
          <p:nvPr/>
        </p:nvSpPr>
        <p:spPr>
          <a:xfrm>
            <a:off x="914400" y="3195650"/>
            <a:ext cx="9278400" cy="413186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de-DE" sz="2500" b="1" i="0" u="none" strike="noStrike" cap="none" noProof="0" dirty="0">
                <a:solidFill>
                  <a:schemeClr val="dk1"/>
                </a:solidFill>
                <a:latin typeface="Calibri"/>
                <a:ea typeface="Calibri"/>
                <a:cs typeface="Calibri"/>
                <a:sym typeface="Calibri"/>
              </a:rPr>
              <a:t>Problemlösung</a:t>
            </a:r>
          </a:p>
          <a:p>
            <a:pPr marL="622300" marR="0" lvl="0" indent="-558800" algn="just" rtl="0">
              <a:spcBef>
                <a:spcPts val="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Die Fähigkeit, Chaos in Erfolg zu verwandeln, Dynamik zu gewährleisten und die Integrität der Leistung zu bewahren.</a:t>
            </a:r>
          </a:p>
          <a:p>
            <a:pPr marL="457200" marR="0" lvl="0" indent="0" algn="just" rtl="0">
              <a:spcBef>
                <a:spcPts val="0"/>
              </a:spcBef>
              <a:spcAft>
                <a:spcPts val="0"/>
              </a:spcAft>
              <a:buClr>
                <a:srgbClr val="000000"/>
              </a:buClr>
              <a:buSzPts val="2500"/>
              <a:buFont typeface="Arial"/>
              <a:buNone/>
            </a:pPr>
            <a:endParaRPr lang="de-DE" sz="2500" b="0" i="0" u="none" strike="noStrike" cap="none" noProof="0" dirty="0">
              <a:solidFill>
                <a:schemeClr val="dk1"/>
              </a:solidFill>
              <a:latin typeface="Calibri"/>
              <a:ea typeface="Calibri"/>
              <a:cs typeface="Calibri"/>
              <a:sym typeface="Calibri"/>
            </a:endParaRPr>
          </a:p>
          <a:p>
            <a:pPr marL="622300" marR="0" lvl="0" indent="-558800" algn="just" rtl="0">
              <a:spcBef>
                <a:spcPts val="0"/>
              </a:spcBef>
              <a:spcAft>
                <a:spcPts val="0"/>
              </a:spcAft>
              <a:buClr>
                <a:srgbClr val="00B0F0"/>
              </a:buClr>
              <a:buSzPts val="2500"/>
              <a:buFont typeface="Calibri"/>
              <a:buChar char="⮚"/>
            </a:pPr>
            <a:r>
              <a:rPr lang="de-DE" sz="2500" b="0" i="0" u="none" strike="noStrike" cap="none" noProof="0" dirty="0">
                <a:solidFill>
                  <a:schemeClr val="dk1"/>
                </a:solidFill>
                <a:latin typeface="Calibri"/>
                <a:ea typeface="Calibri"/>
                <a:cs typeface="Calibri"/>
                <a:sym typeface="Calibri"/>
              </a:rPr>
              <a:t>Die zentrale Denkweise: Kreative Lösungen finden</a:t>
            </a:r>
          </a:p>
          <a:p>
            <a:pPr marL="0" marR="0" lvl="0" indent="0" algn="just" rtl="0">
              <a:spcBef>
                <a:spcPts val="0"/>
              </a:spcBef>
              <a:spcAft>
                <a:spcPts val="0"/>
              </a:spcAft>
              <a:buClr>
                <a:srgbClr val="000000"/>
              </a:buClr>
              <a:buSzPts val="2500"/>
              <a:buFont typeface="Arial"/>
              <a:buNone/>
            </a:pPr>
            <a:endParaRPr lang="de-DE" sz="2500" b="0" i="0" u="none" strike="noStrike" cap="none" noProof="0" dirty="0">
              <a:solidFill>
                <a:schemeClr val="dk1"/>
              </a:solidFill>
              <a:latin typeface="Calibri"/>
              <a:ea typeface="Calibri"/>
              <a:cs typeface="Calibri"/>
              <a:sym typeface="Calibri"/>
            </a:endParaRPr>
          </a:p>
          <a:p>
            <a:pPr marL="622300" marR="0" lvl="0" indent="-558800" algn="just" rtl="0">
              <a:spcBef>
                <a:spcPts val="0"/>
              </a:spcBef>
              <a:spcAft>
                <a:spcPts val="0"/>
              </a:spcAft>
              <a:buClr>
                <a:srgbClr val="00B0F0"/>
              </a:buClr>
              <a:buSzPts val="2500"/>
              <a:buFont typeface="Calibri"/>
              <a:buChar char="⮚"/>
            </a:pPr>
            <a:r>
              <a:rPr lang="de-DE" sz="2500" b="0" i="0" u="none" strike="noStrike" cap="none" noProof="0" dirty="0">
                <a:solidFill>
                  <a:schemeClr val="dk1"/>
                </a:solidFill>
                <a:latin typeface="Calibri"/>
                <a:ea typeface="Calibri"/>
                <a:cs typeface="Calibri"/>
                <a:sym typeface="Calibri"/>
              </a:rPr>
              <a:t>Der Teamaspekt:</a:t>
            </a:r>
          </a:p>
          <a:p>
            <a:pPr marL="914400" marR="0" lvl="1" indent="-387350" algn="just" rtl="0">
              <a:spcBef>
                <a:spcPts val="0"/>
              </a:spcBef>
              <a:spcAft>
                <a:spcPts val="0"/>
              </a:spcAft>
              <a:buClr>
                <a:schemeClr val="dk1"/>
              </a:buClr>
              <a:buSzPts val="2500"/>
              <a:buFont typeface="Calibri"/>
              <a:buChar char="○"/>
            </a:pPr>
            <a:r>
              <a:rPr lang="de-DE" sz="2500" b="0" i="0" u="none" strike="noStrike" cap="none" noProof="0" dirty="0">
                <a:solidFill>
                  <a:schemeClr val="dk1"/>
                </a:solidFill>
                <a:latin typeface="Calibri"/>
                <a:ea typeface="Calibri"/>
                <a:cs typeface="Calibri"/>
                <a:sym typeface="Calibri"/>
              </a:rPr>
              <a:t>Emotionen konstruktiv managen</a:t>
            </a:r>
          </a:p>
          <a:p>
            <a:pPr marL="914400" marR="0" lvl="1" indent="-387350" algn="just" rtl="0">
              <a:spcBef>
                <a:spcPts val="0"/>
              </a:spcBef>
              <a:spcAft>
                <a:spcPts val="0"/>
              </a:spcAft>
              <a:buClr>
                <a:schemeClr val="dk1"/>
              </a:buClr>
              <a:buSzPts val="2500"/>
              <a:buFont typeface="Calibri"/>
              <a:buChar char="○"/>
            </a:pPr>
            <a:r>
              <a:rPr lang="de-DE" sz="2500" b="0" i="0" u="none" strike="noStrike" cap="none" noProof="0" dirty="0">
                <a:solidFill>
                  <a:schemeClr val="dk1"/>
                </a:solidFill>
                <a:latin typeface="Calibri"/>
                <a:ea typeface="Calibri"/>
                <a:cs typeface="Calibri"/>
                <a:sym typeface="Calibri"/>
              </a:rPr>
              <a:t>Respekt während des Brainstormings fördern</a:t>
            </a:r>
          </a:p>
          <a:p>
            <a:pPr marL="914400" marR="0" lvl="1" indent="-387350" algn="just" rtl="0">
              <a:spcBef>
                <a:spcPts val="0"/>
              </a:spcBef>
              <a:spcAft>
                <a:spcPts val="0"/>
              </a:spcAft>
              <a:buClr>
                <a:schemeClr val="dk1"/>
              </a:buClr>
              <a:buSzPts val="2500"/>
              <a:buFont typeface="Calibri"/>
              <a:buChar char="○"/>
            </a:pPr>
            <a:r>
              <a:rPr lang="de-DE" sz="2500" b="0" i="0" u="none" strike="noStrike" cap="none" noProof="0" dirty="0">
                <a:solidFill>
                  <a:schemeClr val="dk1"/>
                </a:solidFill>
                <a:latin typeface="Calibri"/>
                <a:ea typeface="Calibri"/>
                <a:cs typeface="Calibri"/>
                <a:sym typeface="Calibri"/>
              </a:rPr>
              <a:t>Psychologische Sicherheit fördern</a:t>
            </a:r>
          </a:p>
        </p:txBody>
      </p:sp>
      <p:pic>
        <p:nvPicPr>
          <p:cNvPr id="320" name="Google Shape;320;p10"/>
          <p:cNvPicPr preferRelativeResize="0"/>
          <p:nvPr/>
        </p:nvPicPr>
        <p:blipFill rotWithShape="1">
          <a:blip r:embed="rId5">
            <a:alphaModFix/>
          </a:blip>
          <a:srcRect/>
          <a:stretch/>
        </p:blipFill>
        <p:spPr>
          <a:xfrm>
            <a:off x="10439400" y="2997075"/>
            <a:ext cx="6806182" cy="6249300"/>
          </a:xfrm>
          <a:prstGeom prst="rect">
            <a:avLst/>
          </a:prstGeom>
          <a:noFill/>
          <a:ln>
            <a:noFill/>
          </a:ln>
        </p:spPr>
      </p:pic>
      <p:sp>
        <p:nvSpPr>
          <p:cNvPr id="321" name="Google Shape;321;p1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22</a:t>
            </a:fld>
            <a:endParaRPr lang="de-DE" noProof="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g34519fc2d75_0_175"/>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328" name="Google Shape;328;g34519fc2d75_0_175"/>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329" name="Google Shape;329;g34519fc2d75_0_175"/>
          <p:cNvSpPr txBox="1"/>
          <p:nvPr/>
        </p:nvSpPr>
        <p:spPr>
          <a:xfrm>
            <a:off x="914400" y="1148176"/>
            <a:ext cx="15697200" cy="923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400"/>
              <a:buFont typeface="Arial"/>
              <a:buNone/>
            </a:pPr>
            <a:r>
              <a:rPr lang="de-DE" sz="5400" b="1" i="0" u="none" strike="noStrike" cap="none" noProof="0" dirty="0">
                <a:solidFill>
                  <a:schemeClr val="dk1"/>
                </a:solidFill>
                <a:latin typeface="Calibri"/>
                <a:ea typeface="Calibri"/>
                <a:cs typeface="Calibri"/>
                <a:sym typeface="Calibri"/>
              </a:rPr>
              <a:t>Problemlösung und Konfliktmanagement</a:t>
            </a:r>
          </a:p>
        </p:txBody>
      </p:sp>
      <p:sp>
        <p:nvSpPr>
          <p:cNvPr id="330" name="Google Shape;330;g34519fc2d75_0_175"/>
          <p:cNvSpPr txBox="1"/>
          <p:nvPr/>
        </p:nvSpPr>
        <p:spPr>
          <a:xfrm>
            <a:off x="1062315" y="2265548"/>
            <a:ext cx="16311900" cy="4816663"/>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Clr>
                <a:srgbClr val="000000"/>
              </a:buClr>
              <a:buSzPts val="2500"/>
              <a:buFont typeface="Arial"/>
              <a:buNone/>
            </a:pPr>
            <a:r>
              <a:rPr lang="de-DE" sz="3200" b="1" i="0" u="none" strike="noStrike" cap="none" noProof="0" dirty="0">
                <a:solidFill>
                  <a:schemeClr val="dk1"/>
                </a:solidFill>
                <a:latin typeface="Calibri"/>
                <a:ea typeface="Calibri"/>
                <a:cs typeface="Calibri"/>
                <a:sym typeface="Calibri"/>
              </a:rPr>
              <a:t>Konfliktmanagement</a:t>
            </a:r>
          </a:p>
          <a:p>
            <a:pPr marL="0" marR="0" lvl="0" indent="0" algn="just" rtl="0">
              <a:spcBef>
                <a:spcPts val="0"/>
              </a:spcBef>
              <a:spcAft>
                <a:spcPts val="0"/>
              </a:spcAft>
              <a:buClr>
                <a:srgbClr val="000000"/>
              </a:buClr>
              <a:buSzPts val="2500"/>
              <a:buFont typeface="Arial"/>
              <a:buNone/>
            </a:pPr>
            <a:endParaRPr lang="de-DE" sz="2500" b="1" i="0" u="none" strike="noStrike" cap="none" noProof="0" dirty="0">
              <a:solidFill>
                <a:schemeClr val="dk1"/>
              </a:solidFill>
              <a:latin typeface="Calibri"/>
              <a:ea typeface="Calibri"/>
              <a:cs typeface="Calibri"/>
              <a:sym typeface="Calibri"/>
            </a:endParaRPr>
          </a:p>
          <a:p>
            <a:pPr marL="622300" marR="0" lvl="0" indent="-558800" algn="just" rtl="0">
              <a:spcBef>
                <a:spcPts val="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Lösung von Meinungsverschiedenheiten in einem anspruchsvollen, kooperativen Umfeld, um sicherzustellen, dass Konflikte den kreativen Prozess oder den Produktionserfolg nicht beeinträchtigen.</a:t>
            </a:r>
          </a:p>
          <a:p>
            <a:pPr marL="0" marR="0" lvl="0" indent="0" algn="just" rtl="0">
              <a:spcBef>
                <a:spcPts val="0"/>
              </a:spcBef>
              <a:spcAft>
                <a:spcPts val="0"/>
              </a:spcAft>
              <a:buClr>
                <a:srgbClr val="000000"/>
              </a:buClr>
              <a:buSzPts val="2500"/>
              <a:buFont typeface="Arial"/>
              <a:buNone/>
            </a:pPr>
            <a:endParaRPr lang="de-DE" sz="2500" b="0" i="0" u="none" strike="noStrike" cap="none" noProof="0" dirty="0">
              <a:solidFill>
                <a:schemeClr val="dk1"/>
              </a:solidFill>
              <a:latin typeface="Calibri"/>
              <a:ea typeface="Calibri"/>
              <a:cs typeface="Calibri"/>
              <a:sym typeface="Calibri"/>
            </a:endParaRPr>
          </a:p>
          <a:p>
            <a:pPr marL="0" marR="0" lvl="0" indent="0" algn="just" rtl="0">
              <a:spcBef>
                <a:spcPts val="0"/>
              </a:spcBef>
              <a:spcAft>
                <a:spcPts val="0"/>
              </a:spcAft>
              <a:buClr>
                <a:srgbClr val="000000"/>
              </a:buClr>
              <a:buSzPts val="2500"/>
              <a:buFont typeface="Arial"/>
              <a:buNone/>
            </a:pPr>
            <a:r>
              <a:rPr lang="de-DE" sz="2500" b="1"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Konfliktverhalten (Ansätze)</a:t>
            </a:r>
            <a:endParaRPr lang="de-DE" sz="2500" b="1"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endParaRPr>
          </a:p>
          <a:p>
            <a:pPr marL="622300" marR="0" lvl="0" indent="-558800" algn="just" rtl="0">
              <a:spcBef>
                <a:spcPts val="0"/>
              </a:spcBef>
              <a:spcAft>
                <a:spcPts val="0"/>
              </a:spcAft>
              <a:buClr>
                <a:srgbClr val="04A6C2"/>
              </a:buClr>
              <a:buSzPts val="2500"/>
              <a:buFont typeface="Calibri"/>
              <a:buChar char="⮚"/>
            </a:pPr>
            <a:r>
              <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
                  </a:ext>
                </a:extLst>
              </a:rPr>
              <a:t>Zusammenarbeit </a:t>
            </a:r>
            <a:endPar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
                </a:ext>
              </a:extLst>
            </a:endParaRPr>
          </a:p>
          <a:p>
            <a:pPr marL="622300" marR="0" lvl="0" indent="-558800" algn="just" rtl="0">
              <a:spcBef>
                <a:spcPts val="0"/>
              </a:spcBef>
              <a:spcAft>
                <a:spcPts val="0"/>
              </a:spcAft>
              <a:buClr>
                <a:srgbClr val="04A6C2"/>
              </a:buClr>
              <a:buSzPts val="2500"/>
              <a:buFont typeface="Calibri"/>
              <a:buChar char="⮚"/>
            </a:pPr>
            <a:r>
              <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
                  </a:ext>
                </a:extLst>
              </a:rPr>
              <a:t>Vermeidung </a:t>
            </a:r>
            <a:endPar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
                </a:ext>
              </a:extLst>
            </a:endParaRPr>
          </a:p>
          <a:p>
            <a:pPr marL="622300" marR="0" lvl="0" indent="-558800" algn="just" rtl="0">
              <a:spcBef>
                <a:spcPts val="0"/>
              </a:spcBef>
              <a:spcAft>
                <a:spcPts val="0"/>
              </a:spcAft>
              <a:buClr>
                <a:srgbClr val="04A6C2"/>
              </a:buClr>
              <a:buSzPts val="2500"/>
              <a:buFont typeface="Calibri"/>
              <a:buChar char="⮚"/>
            </a:pPr>
            <a:r>
              <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
                  </a:ext>
                </a:extLst>
              </a:rPr>
              <a:t>Anpassung</a:t>
            </a:r>
            <a:endPar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0"/>
                </a:ext>
              </a:extLst>
            </a:endParaRPr>
          </a:p>
          <a:p>
            <a:pPr marL="622300" marR="0" lvl="0" indent="-558800" algn="just" rtl="0">
              <a:spcBef>
                <a:spcPts val="0"/>
              </a:spcBef>
              <a:spcAft>
                <a:spcPts val="0"/>
              </a:spcAft>
              <a:buClr>
                <a:srgbClr val="04A6C2"/>
              </a:buClr>
              <a:buSzPts val="2500"/>
              <a:buFont typeface="Calibri"/>
              <a:buChar char="⮚"/>
            </a:pPr>
            <a:r>
              <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
                  </a:ext>
                </a:extLst>
              </a:rPr>
              <a:t>Konkurrieren</a:t>
            </a:r>
            <a:endPar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2"/>
                </a:ext>
              </a:extLst>
            </a:endParaRPr>
          </a:p>
          <a:p>
            <a:pPr marL="622300" marR="0" lvl="0" indent="-558800" algn="just" rtl="0">
              <a:spcBef>
                <a:spcPts val="0"/>
              </a:spcBef>
              <a:spcAft>
                <a:spcPts val="0"/>
              </a:spcAft>
              <a:buClr>
                <a:srgbClr val="04A6C2"/>
              </a:buClr>
              <a:buSzPts val="2500"/>
              <a:buFont typeface="Calibri"/>
              <a:buChar char="⮚"/>
            </a:pPr>
            <a:r>
              <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3"/>
                  </a:ext>
                </a:extLst>
              </a:rPr>
              <a:t>Kompromiss</a:t>
            </a:r>
            <a:endPar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4"/>
                </a:ext>
              </a:extLst>
            </a:endParaRPr>
          </a:p>
          <a:p>
            <a:pPr marL="0" marR="0" lvl="0" indent="0" algn="just" rtl="0">
              <a:spcBef>
                <a:spcPts val="0"/>
              </a:spcBef>
              <a:spcAft>
                <a:spcPts val="0"/>
              </a:spcAft>
              <a:buClr>
                <a:srgbClr val="000000"/>
              </a:buClr>
              <a:buSzPts val="2500"/>
              <a:buFont typeface="Arial"/>
              <a:buNone/>
            </a:pPr>
            <a:endParaRPr lang="de-DE" sz="2500" b="0" i="0" u="none" strike="noStrike" cap="none" noProof="0" dirty="0">
              <a:solidFill>
                <a:schemeClr val="dk1"/>
              </a:solidFill>
              <a:latin typeface="Calibri"/>
              <a:ea typeface="Calibri"/>
              <a:cs typeface="Calibri"/>
              <a:sym typeface="Calibri"/>
            </a:endParaRPr>
          </a:p>
        </p:txBody>
      </p:sp>
      <p:sp>
        <p:nvSpPr>
          <p:cNvPr id="331" name="Google Shape;331;g34519fc2d75_0_175"/>
          <p:cNvSpPr txBox="1">
            <a:spLocks noGrp="1"/>
          </p:cNvSpPr>
          <p:nvPr>
            <p:ph type="sldNum" idx="12"/>
          </p:nvPr>
        </p:nvSpPr>
        <p:spPr>
          <a:xfrm>
            <a:off x="15307599" y="9632833"/>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23</a:t>
            </a:fld>
            <a:endParaRPr lang="de-DE" noProof="0" dirty="0"/>
          </a:p>
        </p:txBody>
      </p:sp>
      <p:sp>
        <p:nvSpPr>
          <p:cNvPr id="332" name="Google Shape;332;g34519fc2d75_0_175"/>
          <p:cNvSpPr txBox="1"/>
          <p:nvPr/>
        </p:nvSpPr>
        <p:spPr>
          <a:xfrm>
            <a:off x="6644226" y="4247838"/>
            <a:ext cx="4440795" cy="39395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Clr>
                <a:srgbClr val="000000"/>
              </a:buClr>
              <a:buSzPts val="2500"/>
              <a:buFont typeface="Arial"/>
              <a:buNone/>
            </a:pPr>
            <a:r>
              <a:rPr lang="de-DE" sz="2500" b="1" i="0" u="none" strike="noStrike" cap="none" noProof="0" dirty="0">
                <a:solidFill>
                  <a:schemeClr val="dk1"/>
                </a:solidFill>
                <a:latin typeface="Calibri"/>
                <a:ea typeface="Calibri"/>
                <a:cs typeface="Calibri"/>
                <a:sym typeface="Calibri"/>
              </a:rPr>
              <a:t>Konfliktlösungstechniken</a:t>
            </a:r>
            <a:endParaRPr lang="de-DE" sz="2500" b="1"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5"/>
                </a:ext>
              </a:extLst>
            </a:endParaRPr>
          </a:p>
          <a:p>
            <a:pPr marL="622300" marR="0" lvl="0" indent="-558800" algn="just" rtl="0">
              <a:spcBef>
                <a:spcPts val="0"/>
              </a:spcBef>
              <a:spcAft>
                <a:spcPts val="0"/>
              </a:spcAft>
              <a:buClr>
                <a:srgbClr val="04A6C2"/>
              </a:buClr>
              <a:buSzPts val="2500"/>
              <a:buFont typeface="Calibri"/>
              <a:buChar char="⮚"/>
            </a:pPr>
            <a:r>
              <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6"/>
                  </a:ext>
                </a:extLst>
              </a:rPr>
              <a:t>Effektive Kommunikation</a:t>
            </a:r>
            <a:endPar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7"/>
                </a:ext>
              </a:extLst>
            </a:endParaRPr>
          </a:p>
          <a:p>
            <a:pPr marL="622300" marR="0" lvl="0" indent="-558800" algn="just" rtl="0">
              <a:spcBef>
                <a:spcPts val="0"/>
              </a:spcBef>
              <a:spcAft>
                <a:spcPts val="0"/>
              </a:spcAft>
              <a:buClr>
                <a:srgbClr val="04A6C2"/>
              </a:buClr>
              <a:buSzPts val="2500"/>
              <a:buFont typeface="Calibri"/>
              <a:buChar char="⮚"/>
            </a:pPr>
            <a:r>
              <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8"/>
                  </a:ext>
                </a:extLst>
              </a:rPr>
              <a:t>Aktives Zuhören</a:t>
            </a:r>
            <a:endPar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9"/>
                </a:ext>
              </a:extLst>
            </a:endParaRPr>
          </a:p>
          <a:p>
            <a:pPr marL="622300" marR="0" lvl="0" indent="-558800" algn="just" rtl="0">
              <a:spcBef>
                <a:spcPts val="0"/>
              </a:spcBef>
              <a:spcAft>
                <a:spcPts val="0"/>
              </a:spcAft>
              <a:buClr>
                <a:srgbClr val="04A6C2"/>
              </a:buClr>
              <a:buSzPts val="2500"/>
              <a:buFont typeface="Calibri"/>
              <a:buChar char="⮚"/>
            </a:pPr>
            <a:r>
              <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0"/>
                  </a:ext>
                </a:extLst>
              </a:rPr>
              <a:t>Verhandlung und Mediation</a:t>
            </a:r>
            <a:endPar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1"/>
                </a:ext>
              </a:extLst>
            </a:endParaRPr>
          </a:p>
          <a:p>
            <a:pPr marL="622300" marR="0" lvl="0" indent="-558800" algn="just" rtl="0">
              <a:spcBef>
                <a:spcPts val="0"/>
              </a:spcBef>
              <a:spcAft>
                <a:spcPts val="0"/>
              </a:spcAft>
              <a:buClr>
                <a:srgbClr val="04A6C2"/>
              </a:buClr>
              <a:buSzPts val="2500"/>
              <a:buFont typeface="Calibri"/>
              <a:buChar char="⮚"/>
            </a:pPr>
            <a:r>
              <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2"/>
                  </a:ext>
                </a:extLst>
              </a:rPr>
              <a:t>Emotionale Intelligenz</a:t>
            </a:r>
            <a:endPar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3"/>
                </a:ext>
              </a:extLst>
            </a:endParaRPr>
          </a:p>
          <a:p>
            <a:pPr marL="622300" marR="0" lvl="0" indent="-558800" algn="just" rtl="0">
              <a:spcBef>
                <a:spcPts val="0"/>
              </a:spcBef>
              <a:spcAft>
                <a:spcPts val="0"/>
              </a:spcAft>
              <a:buClr>
                <a:srgbClr val="04A6C2"/>
              </a:buClr>
              <a:buSzPts val="2500"/>
              <a:buFont typeface="Calibri"/>
              <a:buChar char="⮚"/>
            </a:pPr>
            <a:r>
              <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4"/>
                  </a:ext>
                </a:extLst>
              </a:rPr>
              <a:t>Klare Rollendefinition</a:t>
            </a:r>
            <a:endPar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5"/>
                </a:ext>
              </a:extLst>
            </a:endParaRPr>
          </a:p>
          <a:p>
            <a:pPr marL="622300" marR="0" lvl="0" indent="-558800" algn="just" rtl="0">
              <a:spcBef>
                <a:spcPts val="0"/>
              </a:spcBef>
              <a:spcAft>
                <a:spcPts val="0"/>
              </a:spcAft>
              <a:buClr>
                <a:srgbClr val="04A6C2"/>
              </a:buClr>
              <a:buSzPts val="2500"/>
              <a:buFont typeface="Calibri"/>
              <a:buChar char="⮚"/>
            </a:pPr>
            <a:r>
              <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6"/>
                  </a:ext>
                </a:extLst>
              </a:rPr>
              <a:t> Zeitmanagement</a:t>
            </a:r>
            <a:endPar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7"/>
                </a:ext>
              </a:extLst>
            </a:endParaRPr>
          </a:p>
          <a:p>
            <a:pPr marL="622300" marR="0" lvl="0" indent="-558800" algn="just" rtl="0">
              <a:spcBef>
                <a:spcPts val="0"/>
              </a:spcBef>
              <a:spcAft>
                <a:spcPts val="0"/>
              </a:spcAft>
              <a:buClr>
                <a:srgbClr val="04A6C2"/>
              </a:buClr>
              <a:buSzPts val="2500"/>
              <a:buFont typeface="Calibri"/>
              <a:buChar char="⮚"/>
            </a:pPr>
            <a:r>
              <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8"/>
                  </a:ext>
                </a:extLst>
              </a:rPr>
              <a:t> Fokus auf gemeinsame Ziele</a:t>
            </a:r>
            <a:endPar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9"/>
                </a:ext>
              </a:extLst>
            </a:endParaRPr>
          </a:p>
          <a:p>
            <a:pPr marL="0" marR="0" lvl="0" indent="0" algn="just" rtl="0">
              <a:spcBef>
                <a:spcPts val="0"/>
              </a:spcBef>
              <a:spcAft>
                <a:spcPts val="0"/>
              </a:spcAft>
              <a:buClr>
                <a:srgbClr val="000000"/>
              </a:buClr>
              <a:buSzPts val="2500"/>
              <a:buFont typeface="Arial"/>
              <a:buNone/>
            </a:pPr>
            <a:endParaRPr lang="de-DE" sz="2500" b="0" i="0" u="none" strike="noStrike" cap="none" noProof="0" dirty="0">
              <a:solidFill>
                <a:schemeClr val="dk1"/>
              </a:solidFill>
              <a:latin typeface="Calibri"/>
              <a:ea typeface="Calibri"/>
              <a:cs typeface="Calibri"/>
              <a:sym typeface="Calibri"/>
            </a:endParaRPr>
          </a:p>
        </p:txBody>
      </p:sp>
      <p:sp>
        <p:nvSpPr>
          <p:cNvPr id="333" name="Google Shape;333;g34519fc2d75_0_175"/>
          <p:cNvSpPr txBox="1"/>
          <p:nvPr/>
        </p:nvSpPr>
        <p:spPr>
          <a:xfrm>
            <a:off x="12421898" y="4303650"/>
            <a:ext cx="4123200" cy="163117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Clr>
                <a:srgbClr val="000000"/>
              </a:buClr>
              <a:buSzPts val="2500"/>
              <a:buFont typeface="Arial"/>
              <a:buNone/>
            </a:pPr>
            <a:r>
              <a:rPr lang="de-DE" sz="2500" b="1" i="0" u="none" strike="noStrike" cap="none" noProof="0" dirty="0">
                <a:solidFill>
                  <a:schemeClr val="dk1"/>
                </a:solidFill>
                <a:latin typeface="Calibri"/>
                <a:ea typeface="Calibri"/>
                <a:cs typeface="Calibri"/>
                <a:sym typeface="Calibri"/>
              </a:rPr>
              <a:t>Deeskalationstechniken</a:t>
            </a:r>
            <a:endParaRPr lang="de-DE" sz="2500" b="1"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0"/>
                </a:ext>
              </a:extLst>
            </a:endParaRPr>
          </a:p>
          <a:p>
            <a:pPr marL="622300" marR="0" lvl="0" indent="-558800" algn="just" rtl="0">
              <a:spcBef>
                <a:spcPts val="0"/>
              </a:spcBef>
              <a:spcAft>
                <a:spcPts val="0"/>
              </a:spcAft>
              <a:buClr>
                <a:srgbClr val="04A6C2"/>
              </a:buClr>
              <a:buSzPts val="2500"/>
              <a:buFont typeface="Calibri"/>
              <a:buChar char="⮚"/>
            </a:pPr>
            <a:r>
              <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1"/>
                  </a:ext>
                </a:extLst>
              </a:rPr>
              <a:t>Umdeutung </a:t>
            </a:r>
            <a:endPar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2"/>
                </a:ext>
              </a:extLst>
            </a:endParaRPr>
          </a:p>
          <a:p>
            <a:pPr marL="622300" marR="0" lvl="0" indent="-558800" algn="just" rtl="0">
              <a:spcBef>
                <a:spcPts val="0"/>
              </a:spcBef>
              <a:spcAft>
                <a:spcPts val="0"/>
              </a:spcAft>
              <a:buClr>
                <a:srgbClr val="04A6C2"/>
              </a:buClr>
              <a:buSzPts val="2500"/>
              <a:buFont typeface="Calibri"/>
              <a:buChar char="⮚"/>
            </a:pPr>
            <a:r>
              <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3"/>
                  </a:ext>
                </a:extLst>
              </a:rPr>
              <a:t>Beruhigungsmethoden</a:t>
            </a:r>
            <a:endParaRPr lang="de-DE" sz="25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4"/>
                </a:ext>
              </a:extLst>
            </a:endParaRPr>
          </a:p>
          <a:p>
            <a:pPr marL="0" marR="0" lvl="0" indent="0" algn="just" rtl="0">
              <a:spcBef>
                <a:spcPts val="0"/>
              </a:spcBef>
              <a:spcAft>
                <a:spcPts val="0"/>
              </a:spcAft>
              <a:buClr>
                <a:srgbClr val="000000"/>
              </a:buClr>
              <a:buSzPts val="2500"/>
              <a:buFont typeface="Arial"/>
              <a:buNone/>
            </a:pPr>
            <a:endParaRPr lang="de-DE" sz="2500" b="0" i="0" u="none" strike="noStrike" cap="none" noProof="0" dirty="0">
              <a:solidFill>
                <a:schemeClr val="dk1"/>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Google Shape;339;g34519fc2d75_0_67"/>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340" name="Google Shape;340;g34519fc2d75_0_67"/>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341" name="Google Shape;341;g34519fc2d75_0_67"/>
          <p:cNvSpPr txBox="1"/>
          <p:nvPr/>
        </p:nvSpPr>
        <p:spPr>
          <a:xfrm>
            <a:off x="914400" y="1148176"/>
            <a:ext cx="15697200" cy="17542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de-DE" sz="5400" b="1" i="0" u="none" strike="noStrike" cap="none" noProof="0" dirty="0">
                <a:solidFill>
                  <a:schemeClr val="dk1"/>
                </a:solidFill>
                <a:latin typeface="Calibri"/>
                <a:ea typeface="Calibri"/>
                <a:cs typeface="Calibri"/>
                <a:sym typeface="Calibri"/>
              </a:rPr>
              <a:t>Verhandlung und Veränderungsmanagement: Grundlagen und Moderationsstrategien</a:t>
            </a:r>
          </a:p>
        </p:txBody>
      </p:sp>
      <p:sp>
        <p:nvSpPr>
          <p:cNvPr id="342" name="Google Shape;342;g34519fc2d75_0_67"/>
          <p:cNvSpPr txBox="1"/>
          <p:nvPr/>
        </p:nvSpPr>
        <p:spPr>
          <a:xfrm>
            <a:off x="914400" y="3195650"/>
            <a:ext cx="6924600" cy="4708941"/>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Clr>
                <a:srgbClr val="000000"/>
              </a:buClr>
              <a:buSzPts val="2500"/>
              <a:buFont typeface="Arial"/>
              <a:buNone/>
            </a:pPr>
            <a:r>
              <a:rPr lang="de-DE" sz="2500" b="1" i="0" u="none" strike="noStrike" cap="none" noProof="0" dirty="0">
                <a:solidFill>
                  <a:schemeClr val="dk1"/>
                </a:solidFill>
                <a:latin typeface="Calibri"/>
                <a:ea typeface="Calibri"/>
                <a:cs typeface="Calibri"/>
                <a:sym typeface="Calibri"/>
              </a:rPr>
              <a:t>Verhandlung</a:t>
            </a:r>
          </a:p>
          <a:p>
            <a:pPr marL="622300" marR="0" lvl="0" indent="-558800" algn="just" rtl="0">
              <a:spcBef>
                <a:spcPts val="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Eine grundlegende Lebenskompetenz, die täglich ganz selbstverständlich zum Einsatz kommt, aber im beruflichen Umfeld oft zu wenig genutzt wird. </a:t>
            </a:r>
          </a:p>
          <a:p>
            <a:pPr marL="622300" marR="0" lvl="0" indent="-558800" algn="just" rtl="0">
              <a:spcBef>
                <a:spcPts val="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In der darstellenden Kunst handelt es sich um ein Gespräch, ein Geben und Nehmen, um eine gemeinsame Basis zu finden, die sicherstellt, dass sich alle Parteien gehört, respektiert und zufrieden fühlen. </a:t>
            </a:r>
          </a:p>
          <a:p>
            <a:pPr marL="622300" marR="0" lvl="0" indent="-558800" algn="just" rtl="0">
              <a:spcBef>
                <a:spcPts val="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Verhandlungstechniken</a:t>
            </a:r>
          </a:p>
          <a:p>
            <a:pPr marL="622300" marR="0" lvl="0" indent="-558800" algn="just" rtl="0">
              <a:spcBef>
                <a:spcPts val="0"/>
              </a:spcBef>
              <a:spcAft>
                <a:spcPts val="0"/>
              </a:spcAft>
              <a:buClr>
                <a:srgbClr val="04A6C2"/>
              </a:buClr>
              <a:buSzPts val="2500"/>
              <a:buFont typeface="Calibri"/>
              <a:buChar char="⮚"/>
            </a:pPr>
            <a:r>
              <a:rPr lang="de-DE" sz="2500" b="0" i="0" u="none" strike="noStrike" cap="none" noProof="0" dirty="0">
                <a:solidFill>
                  <a:schemeClr val="dk1"/>
                </a:solidFill>
                <a:latin typeface="Calibri"/>
                <a:ea typeface="Calibri"/>
                <a:cs typeface="Calibri"/>
                <a:sym typeface="Calibri"/>
              </a:rPr>
              <a:t>PULL-Kommunikation</a:t>
            </a:r>
          </a:p>
        </p:txBody>
      </p:sp>
      <p:sp>
        <p:nvSpPr>
          <p:cNvPr id="343" name="Google Shape;343;g34519fc2d75_0_67"/>
          <p:cNvSpPr txBox="1"/>
          <p:nvPr/>
        </p:nvSpPr>
        <p:spPr>
          <a:xfrm>
            <a:off x="8324600" y="3195650"/>
            <a:ext cx="9341100" cy="432422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Clr>
                <a:srgbClr val="000000"/>
              </a:buClr>
              <a:buSzPts val="2500"/>
              <a:buFont typeface="Arial"/>
              <a:buNone/>
            </a:pPr>
            <a:r>
              <a:rPr lang="de-DE" sz="2500" b="1" i="0" u="none" strike="noStrike" cap="none" noProof="0" dirty="0">
                <a:solidFill>
                  <a:schemeClr val="dk1"/>
                </a:solidFill>
                <a:latin typeface="Calibri"/>
                <a:ea typeface="Calibri"/>
                <a:cs typeface="Calibri"/>
                <a:sym typeface="Calibri"/>
              </a:rPr>
              <a:t>Veränderungsmanagement</a:t>
            </a:r>
          </a:p>
          <a:p>
            <a:pPr marL="622300" marR="0" lvl="0" indent="-558800" algn="just" rtl="0">
              <a:spcBef>
                <a:spcPts val="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Im unvorhersehbaren Bereich der darstellenden Künste erfordert das Management von Veränderungen Vertrauen, Belastbarkeit und Agilität, um Herausforderungen in Wachstum umzuwandeln.  </a:t>
            </a:r>
          </a:p>
          <a:p>
            <a:pPr marL="622300" marR="0" lvl="0" indent="-558800" algn="just" rtl="0">
              <a:spcBef>
                <a:spcPts val="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Die Grundlagen für Veränderungen sind Vertrauen und Belastbarkeit, um Veränderungen zielgerichtet zu steuern, sodass Teams daran wachsen können.</a:t>
            </a:r>
          </a:p>
          <a:p>
            <a:pPr marL="622300" marR="0" lvl="0" indent="-558800" algn="just" rtl="0">
              <a:spcBef>
                <a:spcPts val="0"/>
              </a:spcBef>
              <a:spcAft>
                <a:spcPts val="0"/>
              </a:spcAft>
              <a:buClr>
                <a:srgbClr val="04A6C2"/>
              </a:buClr>
              <a:buSzPts val="2500"/>
              <a:buFont typeface="Calibri"/>
              <a:buChar char="⮚"/>
            </a:pPr>
            <a:r>
              <a:rPr lang="de-DE" sz="2500" b="0" i="0" u="none" strike="noStrike" cap="none" noProof="0" dirty="0">
                <a:solidFill>
                  <a:schemeClr val="dk1"/>
                </a:solidFill>
                <a:latin typeface="Calibri"/>
                <a:ea typeface="Calibri"/>
                <a:cs typeface="Calibri"/>
                <a:sym typeface="Calibri"/>
              </a:rPr>
              <a:t>Agilität begrüßen</a:t>
            </a:r>
          </a:p>
          <a:p>
            <a:pPr marL="622300" marR="0" lvl="0" indent="-558800" algn="just" rtl="0">
              <a:spcBef>
                <a:spcPts val="0"/>
              </a:spcBef>
              <a:spcAft>
                <a:spcPts val="0"/>
              </a:spcAft>
              <a:buClr>
                <a:srgbClr val="04A6C2"/>
              </a:buClr>
              <a:buSzPts val="2500"/>
              <a:buFont typeface="Calibri"/>
              <a:buChar char="⮚"/>
            </a:pPr>
            <a:r>
              <a:rPr lang="de-DE" sz="2500" b="0" i="0" u="none" strike="noStrike" cap="none" noProof="0" dirty="0">
                <a:solidFill>
                  <a:schemeClr val="dk1"/>
                </a:solidFill>
                <a:latin typeface="Calibri"/>
                <a:ea typeface="Calibri"/>
                <a:cs typeface="Calibri"/>
                <a:sym typeface="Calibri"/>
              </a:rPr>
              <a:t>Übergänge bewältigen: Das Bridges-Modell</a:t>
            </a:r>
          </a:p>
          <a:p>
            <a:pPr marL="622300" marR="0" lvl="0" indent="-558800" algn="just" rtl="0">
              <a:spcBef>
                <a:spcPts val="0"/>
              </a:spcBef>
              <a:spcAft>
                <a:spcPts val="0"/>
              </a:spcAft>
              <a:buClr>
                <a:srgbClr val="04A6C2"/>
              </a:buClr>
              <a:buSzPts val="2500"/>
              <a:buFont typeface="Calibri"/>
              <a:buChar char="⮚"/>
            </a:pPr>
            <a:r>
              <a:rPr lang="de-DE" sz="2500" b="0" i="0" u="none" strike="noStrike" cap="none" noProof="0" dirty="0">
                <a:solidFill>
                  <a:schemeClr val="dk1"/>
                </a:solidFill>
                <a:latin typeface="Calibri"/>
                <a:ea typeface="Calibri"/>
                <a:cs typeface="Calibri"/>
                <a:sym typeface="Calibri"/>
              </a:rPr>
              <a:t>Werkzeug für kontinuierliche Verbesserung: Der PDCA-Zyklus (Plan-Do-Check-Act-Zyklus)</a:t>
            </a:r>
          </a:p>
        </p:txBody>
      </p:sp>
      <p:sp>
        <p:nvSpPr>
          <p:cNvPr id="344" name="Google Shape;344;g34519fc2d75_0_67"/>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24</a:t>
            </a:fld>
            <a:endParaRPr lang="de-DE" noProof="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57F26-E433-1C6F-F406-AC7D1F35F9D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E89106CB-00B5-B1F3-072A-88401C7D66D5}"/>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989806B2-C920-2B70-2058-43C7507E4A6A}"/>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FC630965-769E-0BE6-55A1-F9FBF11FA313}"/>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6000" b="1" i="0" u="none" strike="noStrike" kern="1200" cap="none" spc="0" normalizeH="0" baseline="0" noProof="0" dirty="0">
                <a:ln>
                  <a:noFill/>
                </a:ln>
                <a:solidFill>
                  <a:srgbClr val="3F6031"/>
                </a:solidFill>
                <a:effectLst/>
                <a:uLnTx/>
                <a:uFillTx/>
                <a:latin typeface="Calibri"/>
                <a:ea typeface="+mn-ea"/>
                <a:cs typeface="+mn-cs"/>
              </a:rPr>
              <a:t>Aktivität C2.A1</a:t>
            </a:r>
            <a:endParaRPr kumimoji="0" lang="de-DE"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04ED8707-CDF0-096A-AFFE-A7BDC82FB530}"/>
              </a:ext>
            </a:extLst>
          </p:cNvPr>
          <p:cNvSpPr txBox="1"/>
          <p:nvPr/>
        </p:nvSpPr>
        <p:spPr>
          <a:xfrm>
            <a:off x="1828800" y="3948619"/>
            <a:ext cx="15866165" cy="784830"/>
          </a:xfrm>
          <a:prstGeom prst="rect">
            <a:avLst/>
          </a:prstGeom>
          <a:noFill/>
        </p:spPr>
        <p:txBody>
          <a:bodyPr wrap="square">
            <a:spAutoFit/>
          </a:bodyPr>
          <a:lstStyle/>
          <a:p>
            <a:r>
              <a:rPr lang="de-DE" sz="4500" b="1" kern="1200" noProof="0" dirty="0">
                <a:solidFill>
                  <a:srgbClr val="569938"/>
                </a:solidFill>
                <a:latin typeface="Calibri" panose="020F0502020204030204" pitchFamily="34" charset="0"/>
                <a:cs typeface="+mn-cs"/>
              </a:rPr>
              <a:t>Als agile Trainer durch Veränderungen navigieren</a:t>
            </a:r>
          </a:p>
        </p:txBody>
      </p:sp>
    </p:spTree>
    <p:extLst>
      <p:ext uri="{BB962C8B-B14F-4D97-AF65-F5344CB8AC3E}">
        <p14:creationId xmlns:p14="http://schemas.microsoft.com/office/powerpoint/2010/main" val="3198040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49"/>
        <p:cNvGrpSpPr/>
        <p:nvPr/>
      </p:nvGrpSpPr>
      <p:grpSpPr>
        <a:xfrm>
          <a:off x="0" y="0"/>
          <a:ext cx="0" cy="0"/>
          <a:chOff x="0" y="0"/>
          <a:chExt cx="0" cy="0"/>
        </a:xfrm>
      </p:grpSpPr>
      <p:sp>
        <p:nvSpPr>
          <p:cNvPr id="350" name="Google Shape;350;g34519fc2d75_0_302"/>
          <p:cNvSpPr txBox="1"/>
          <p:nvPr/>
        </p:nvSpPr>
        <p:spPr>
          <a:xfrm>
            <a:off x="6794100" y="3304050"/>
            <a:ext cx="4699800" cy="367890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rgbClr val="000000"/>
              </a:buClr>
              <a:buSzPts val="5000"/>
              <a:buFont typeface="Arial"/>
              <a:buNone/>
            </a:pPr>
            <a:r>
              <a:rPr lang="de-DE" sz="5000" b="1"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5"/>
                  </a:ext>
                </a:extLst>
              </a:rPr>
              <a:t>Lektion 3: </a:t>
            </a:r>
            <a:endParaRPr lang="de-DE" sz="5000" b="1"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6"/>
                </a:ext>
              </a:extLst>
            </a:endParaRPr>
          </a:p>
          <a:p>
            <a:pPr marL="0" marR="0" lvl="0" indent="0" algn="ctr" rtl="0">
              <a:lnSpc>
                <a:spcPct val="90000"/>
              </a:lnSpc>
              <a:spcBef>
                <a:spcPts val="0"/>
              </a:spcBef>
              <a:spcAft>
                <a:spcPts val="0"/>
              </a:spcAft>
              <a:buClr>
                <a:srgbClr val="000000"/>
              </a:buClr>
              <a:buSzPts val="5000"/>
              <a:buFont typeface="Arial"/>
              <a:buNone/>
            </a:pPr>
            <a:r>
              <a:rPr lang="de-DE" sz="5000" b="1"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7"/>
                  </a:ext>
                </a:extLst>
              </a:rPr>
              <a:t>Macht, DEI und Resilienz: Komplexität und Anpassungsfähigkeit verstehen</a:t>
            </a:r>
            <a:endParaRPr lang="de-DE" sz="1400" b="0" i="0" u="none" strike="noStrike" cap="none" noProof="0" dirty="0">
              <a:solidFill>
                <a:srgbClr val="000000"/>
              </a:solidFill>
              <a:latin typeface="Calibri"/>
              <a:ea typeface="Calibri"/>
              <a:cs typeface="Calibri"/>
              <a:sym typeface="Calibri"/>
            </a:endParaRPr>
          </a:p>
        </p:txBody>
      </p:sp>
      <p:sp>
        <p:nvSpPr>
          <p:cNvPr id="351" name="Google Shape;351;g34519fc2d75_0_30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26</a:t>
            </a:fld>
            <a:endParaRPr lang="de-DE" noProof="0" dirty="0"/>
          </a:p>
        </p:txBody>
      </p:sp>
      <p:pic>
        <p:nvPicPr>
          <p:cNvPr id="352" name="Google Shape;352;g34519fc2d75_0_302" title="Screenshot 2025-08-11 122004.png"/>
          <p:cNvPicPr preferRelativeResize="0"/>
          <p:nvPr/>
        </p:nvPicPr>
        <p:blipFill rotWithShape="1">
          <a:blip r:embed="rId3">
            <a:alphaModFix/>
          </a:blip>
          <a:srcRect/>
          <a:stretch/>
        </p:blipFill>
        <p:spPr>
          <a:xfrm>
            <a:off x="-170725" y="0"/>
            <a:ext cx="6948748" cy="10287000"/>
          </a:xfrm>
          <a:prstGeom prst="rect">
            <a:avLst/>
          </a:prstGeom>
          <a:noFill/>
          <a:ln>
            <a:noFill/>
          </a:ln>
        </p:spPr>
      </p:pic>
      <p:pic>
        <p:nvPicPr>
          <p:cNvPr id="353" name="Google Shape;353;g34519fc2d75_0_302" title="Screenshot 2025-08-11 111941.png"/>
          <p:cNvPicPr preferRelativeResize="0"/>
          <p:nvPr/>
        </p:nvPicPr>
        <p:blipFill rotWithShape="1">
          <a:blip r:embed="rId4">
            <a:alphaModFix/>
          </a:blip>
          <a:srcRect/>
          <a:stretch/>
        </p:blipFill>
        <p:spPr>
          <a:xfrm>
            <a:off x="11493900" y="-77156"/>
            <a:ext cx="6880650" cy="10364157"/>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D2251B-F266-69BD-E89C-4B23955E15ED}"/>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96203E3D-E8AB-BF51-485B-BD364B15AB38}"/>
              </a:ext>
            </a:extLst>
          </p:cNvPr>
          <p:cNvSpPr/>
          <p:nvPr/>
        </p:nvSpPr>
        <p:spPr>
          <a:xfrm flipV="1">
            <a:off x="-1049178" y="-5534233"/>
            <a:ext cx="19829349" cy="8576193"/>
          </a:xfrm>
          <a:custGeom>
            <a:avLst/>
            <a:gdLst/>
            <a:ahLst/>
            <a:cxnLst/>
            <a:rect l="l" t="t" r="r" b="b"/>
            <a:pathLst>
              <a:path w="19829349" h="8576193">
                <a:moveTo>
                  <a:pt x="0" y="8576193"/>
                </a:moveTo>
                <a:lnTo>
                  <a:pt x="19829349" y="8576193"/>
                </a:lnTo>
                <a:lnTo>
                  <a:pt x="19829349" y="0"/>
                </a:lnTo>
                <a:lnTo>
                  <a:pt x="0" y="0"/>
                </a:lnTo>
                <a:lnTo>
                  <a:pt x="0" y="8576193"/>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3EFA8B57-FF9B-CAA8-E882-E28298D5C13F}"/>
              </a:ext>
            </a:extLst>
          </p:cNvPr>
          <p:cNvSpPr/>
          <p:nvPr/>
        </p:nvSpPr>
        <p:spPr>
          <a:xfrm rot="-10800000">
            <a:off x="2013100" y="1549827"/>
            <a:ext cx="1015949" cy="1015949"/>
          </a:xfrm>
          <a:custGeom>
            <a:avLst/>
            <a:gdLst/>
            <a:ahLst/>
            <a:cxnLst/>
            <a:rect l="l" t="t" r="r" b="b"/>
            <a:pathLst>
              <a:path w="1015949" h="1015949">
                <a:moveTo>
                  <a:pt x="0" y="0"/>
                </a:moveTo>
                <a:lnTo>
                  <a:pt x="1015949" y="0"/>
                </a:lnTo>
                <a:lnTo>
                  <a:pt x="1015949" y="1015948"/>
                </a:lnTo>
                <a:lnTo>
                  <a:pt x="0" y="101594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4" name="TextBox 3">
            <a:extLst>
              <a:ext uri="{FF2B5EF4-FFF2-40B4-BE49-F238E27FC236}">
                <a16:creationId xmlns:a16="http://schemas.microsoft.com/office/drawing/2014/main" id="{547FD607-62E5-9405-C2D1-56B31C7B2CE7}"/>
              </a:ext>
            </a:extLst>
          </p:cNvPr>
          <p:cNvSpPr txBox="1"/>
          <p:nvPr/>
        </p:nvSpPr>
        <p:spPr>
          <a:xfrm>
            <a:off x="2273967" y="4990000"/>
            <a:ext cx="15051505" cy="3785652"/>
          </a:xfrm>
          <a:prstGeom prst="rect">
            <a:avLst/>
          </a:prstGeom>
          <a:noFill/>
        </p:spPr>
        <p:txBody>
          <a:bodyPr wrap="square">
            <a:spAutoFit/>
          </a:bodyPr>
          <a:lstStyle/>
          <a:p>
            <a:pPr marL="622300" lvl="0" indent="-622300" algn="just">
              <a:spcBef>
                <a:spcPts val="600"/>
              </a:spcBef>
              <a:spcAft>
                <a:spcPts val="600"/>
              </a:spcAft>
              <a:buClr>
                <a:srgbClr val="04A6C2"/>
              </a:buClr>
              <a:buFont typeface="Wingdings" panose="05000000000000000000" pitchFamily="2" charset="2"/>
              <a:buChar char="Ø"/>
            </a:pPr>
            <a:r>
              <a:rPr lang="de-DE" sz="3500" noProof="0" dirty="0">
                <a:latin typeface="Calibri" panose="020F0502020204030204" pitchFamily="34" charset="0"/>
                <a:ea typeface="Calibri" panose="020F0502020204030204" pitchFamily="34" charset="0"/>
                <a:cs typeface="Calibri" panose="020F0502020204030204" pitchFamily="34" charset="0"/>
              </a:rPr>
              <a:t>Vorbereitung für Trainer – Lernen im Raum: Gestaltung inklusiver Lernumgebungen und Einbindung der Teilnehmer</a:t>
            </a:r>
          </a:p>
          <a:p>
            <a:pPr marL="622300" lvl="0" indent="-622300" algn="just">
              <a:spcBef>
                <a:spcPts val="600"/>
              </a:spcBef>
              <a:spcAft>
                <a:spcPts val="600"/>
              </a:spcAft>
              <a:buClr>
                <a:srgbClr val="04A6C2"/>
              </a:buClr>
              <a:buFont typeface="Wingdings" panose="05000000000000000000" pitchFamily="2" charset="2"/>
              <a:buChar char="Ø"/>
            </a:pPr>
            <a:r>
              <a:rPr lang="de-DE" sz="3500" noProof="0" dirty="0">
                <a:latin typeface="Calibri" panose="020F0502020204030204" pitchFamily="34" charset="0"/>
                <a:ea typeface="Calibri" panose="020F0502020204030204" pitchFamily="34" charset="0"/>
                <a:cs typeface="Calibri" panose="020F0502020204030204" pitchFamily="34" charset="0"/>
              </a:rPr>
              <a:t>Umgang mit Machtverhältnissen </a:t>
            </a:r>
          </a:p>
          <a:p>
            <a:pPr marL="622300" lvl="0" indent="-622300" algn="just">
              <a:spcBef>
                <a:spcPts val="600"/>
              </a:spcBef>
              <a:spcAft>
                <a:spcPts val="600"/>
              </a:spcAft>
              <a:buClr>
                <a:srgbClr val="04A6C2"/>
              </a:buClr>
              <a:buFont typeface="Wingdings" panose="05000000000000000000" pitchFamily="2" charset="2"/>
              <a:buChar char="Ø"/>
            </a:pPr>
            <a:r>
              <a:rPr lang="de-DE" sz="3500" noProof="0" dirty="0">
                <a:latin typeface="Calibri" panose="020F0502020204030204" pitchFamily="34" charset="0"/>
                <a:ea typeface="Calibri" panose="020F0502020204030204" pitchFamily="34" charset="0"/>
                <a:cs typeface="Calibri" panose="020F0502020204030204" pitchFamily="34" charset="0"/>
              </a:rPr>
              <a:t>DEI-Konzepte und -Strategien </a:t>
            </a:r>
          </a:p>
          <a:p>
            <a:pPr marL="622300" lvl="0" indent="-622300" algn="just">
              <a:spcBef>
                <a:spcPts val="600"/>
              </a:spcBef>
              <a:spcAft>
                <a:spcPts val="600"/>
              </a:spcAft>
              <a:buClr>
                <a:srgbClr val="04A6C2"/>
              </a:buClr>
              <a:buFont typeface="Wingdings" panose="05000000000000000000" pitchFamily="2" charset="2"/>
              <a:buChar char="Ø"/>
            </a:pPr>
            <a:r>
              <a:rPr lang="de-DE" sz="3500" noProof="0" dirty="0">
                <a:latin typeface="Calibri" panose="020F0502020204030204" pitchFamily="34" charset="0"/>
                <a:ea typeface="Calibri" panose="020F0502020204030204" pitchFamily="34" charset="0"/>
                <a:cs typeface="Calibri" panose="020F0502020204030204" pitchFamily="34" charset="0"/>
              </a:rPr>
              <a:t>Aufbau einer adaptiven Denkweise und Resilienz: Praktische Ratschläge und Strategien</a:t>
            </a:r>
          </a:p>
        </p:txBody>
      </p:sp>
      <p:sp>
        <p:nvSpPr>
          <p:cNvPr id="5" name="TextBox 4">
            <a:extLst>
              <a:ext uri="{FF2B5EF4-FFF2-40B4-BE49-F238E27FC236}">
                <a16:creationId xmlns:a16="http://schemas.microsoft.com/office/drawing/2014/main" id="{C90F7088-9744-79F5-36FF-41416A49EE72}"/>
              </a:ext>
            </a:extLst>
          </p:cNvPr>
          <p:cNvSpPr txBox="1"/>
          <p:nvPr/>
        </p:nvSpPr>
        <p:spPr>
          <a:xfrm>
            <a:off x="2133600" y="4000500"/>
            <a:ext cx="14401800" cy="938719"/>
          </a:xfrm>
          <a:prstGeom prst="rect">
            <a:avLst/>
          </a:prstGeom>
          <a:noFill/>
        </p:spPr>
        <p:txBody>
          <a:bodyPr wrap="square">
            <a:spAutoFit/>
          </a:bodyPr>
          <a:lstStyle/>
          <a:p>
            <a:pPr lvl="0"/>
            <a:r>
              <a:rPr lang="de-DE" sz="5500" b="1" noProof="0" dirty="0"/>
              <a:t>Themen der Lektion 3</a:t>
            </a:r>
          </a:p>
        </p:txBody>
      </p:sp>
    </p:spTree>
    <p:extLst>
      <p:ext uri="{BB962C8B-B14F-4D97-AF65-F5344CB8AC3E}">
        <p14:creationId xmlns:p14="http://schemas.microsoft.com/office/powerpoint/2010/main" val="10234121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58"/>
        <p:cNvGrpSpPr/>
        <p:nvPr/>
      </p:nvGrpSpPr>
      <p:grpSpPr>
        <a:xfrm>
          <a:off x="0" y="0"/>
          <a:ext cx="0" cy="0"/>
          <a:chOff x="0" y="0"/>
          <a:chExt cx="0" cy="0"/>
        </a:xfrm>
      </p:grpSpPr>
      <p:sp>
        <p:nvSpPr>
          <p:cNvPr id="359" name="Google Shape;359;g34519fc2d75_0_82"/>
          <p:cNvSpPr/>
          <p:nvPr/>
        </p:nvSpPr>
        <p:spPr>
          <a:xfrm rot="10800000" flipH="1">
            <a:off x="-1541350" y="-69404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360" name="Google Shape;360;g34519fc2d75_0_82"/>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361" name="Google Shape;361;g34519fc2d75_0_82"/>
          <p:cNvSpPr txBox="1"/>
          <p:nvPr/>
        </p:nvSpPr>
        <p:spPr>
          <a:xfrm>
            <a:off x="1068025" y="1869413"/>
            <a:ext cx="15697200" cy="923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5400"/>
              <a:buFont typeface="Arial"/>
              <a:buNone/>
            </a:pPr>
            <a:r>
              <a:rPr lang="de-DE" sz="5400" b="1" i="0" u="none" strike="noStrike" cap="none" noProof="0" dirty="0">
                <a:solidFill>
                  <a:schemeClr val="dk1"/>
                </a:solidFill>
                <a:latin typeface="Calibri"/>
                <a:ea typeface="Calibri"/>
                <a:cs typeface="Calibri"/>
                <a:sym typeface="Calibri"/>
              </a:rPr>
              <a:t>Machtverhältnisse und Diskriminierung</a:t>
            </a:r>
            <a:endParaRPr lang="de-DE" sz="5000" b="1" i="0" u="none" strike="noStrike" cap="none" noProof="0" dirty="0">
              <a:solidFill>
                <a:schemeClr val="dk1"/>
              </a:solidFill>
              <a:latin typeface="Calibri"/>
              <a:ea typeface="Calibri"/>
              <a:cs typeface="Calibri"/>
              <a:sym typeface="Calibri"/>
            </a:endParaRPr>
          </a:p>
        </p:txBody>
      </p:sp>
      <p:sp>
        <p:nvSpPr>
          <p:cNvPr id="362" name="Google Shape;362;g34519fc2d75_0_82"/>
          <p:cNvSpPr txBox="1"/>
          <p:nvPr/>
        </p:nvSpPr>
        <p:spPr>
          <a:xfrm>
            <a:off x="914400" y="3749200"/>
            <a:ext cx="5928300" cy="3708667"/>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SzPts val="3500"/>
              <a:buFont typeface="Arial"/>
              <a:buNone/>
            </a:pPr>
            <a:r>
              <a:rPr lang="de-DE" sz="3500" b="1" i="0" u="none" strike="noStrike" cap="none" noProof="0" dirty="0">
                <a:solidFill>
                  <a:schemeClr val="dk1"/>
                </a:solidFill>
                <a:latin typeface="Calibri"/>
                <a:ea typeface="Calibri"/>
                <a:cs typeface="Calibri"/>
                <a:sym typeface="Calibri"/>
              </a:rPr>
              <a:t>Wo Macht liegt:</a:t>
            </a:r>
          </a:p>
          <a:p>
            <a:pPr marL="622300" marR="0" lvl="0" indent="-558800" rtl="0">
              <a:spcBef>
                <a:spcPts val="1200"/>
              </a:spcBef>
              <a:spcAft>
                <a:spcPts val="0"/>
              </a:spcAft>
              <a:buClr>
                <a:srgbClr val="04A6C2"/>
              </a:buClr>
              <a:buSzPts val="2500"/>
              <a:buFont typeface="Calibri"/>
              <a:buChar char="⮚"/>
            </a:pPr>
            <a:r>
              <a:rPr lang="de-DE" sz="2500" b="0" i="0" u="none" strike="noStrike" cap="none" noProof="0" dirty="0">
                <a:solidFill>
                  <a:srgbClr val="000000"/>
                </a:solidFill>
                <a:latin typeface="Calibri"/>
                <a:ea typeface="Calibri"/>
                <a:cs typeface="Calibri"/>
                <a:sym typeface="Calibri"/>
              </a:rPr>
              <a:t>Informelle Hierarchien</a:t>
            </a:r>
          </a:p>
          <a:p>
            <a:pPr marL="622300" marR="0" lvl="0" indent="-558800" rtl="0">
              <a:spcBef>
                <a:spcPts val="1200"/>
              </a:spcBef>
              <a:spcAft>
                <a:spcPts val="0"/>
              </a:spcAft>
              <a:buClr>
                <a:srgbClr val="04A6C2"/>
              </a:buClr>
              <a:buSzPts val="2500"/>
              <a:buFont typeface="Calibri"/>
              <a:buChar char="⮚"/>
            </a:pPr>
            <a:r>
              <a:rPr lang="de-DE" sz="2500" b="0" i="0" u="none" strike="noStrike" cap="none" noProof="0" dirty="0">
                <a:solidFill>
                  <a:srgbClr val="000000"/>
                </a:solidFill>
                <a:latin typeface="Calibri"/>
                <a:ea typeface="Calibri"/>
                <a:cs typeface="Calibri"/>
                <a:sym typeface="Calibri"/>
              </a:rPr>
              <a:t>Unausgesprochene Regeln und kulturelle Normen</a:t>
            </a:r>
          </a:p>
          <a:p>
            <a:pPr marL="622300" marR="0" lvl="0" indent="-558800" rtl="0">
              <a:spcBef>
                <a:spcPts val="1200"/>
              </a:spcBef>
              <a:spcAft>
                <a:spcPts val="0"/>
              </a:spcAft>
              <a:buClr>
                <a:srgbClr val="04A6C2"/>
              </a:buClr>
              <a:buSzPts val="2500"/>
              <a:buFont typeface="Calibri"/>
              <a:buChar char="⮚"/>
            </a:pPr>
            <a:r>
              <a:rPr lang="de-DE" sz="2500" b="0" i="0" u="none" strike="noStrike" cap="none" noProof="0" dirty="0">
                <a:solidFill>
                  <a:srgbClr val="000000"/>
                </a:solidFill>
                <a:latin typeface="Calibri"/>
                <a:ea typeface="Calibri"/>
                <a:cs typeface="Calibri"/>
                <a:sym typeface="Calibri"/>
              </a:rPr>
              <a:t>Informelle Netzwerke</a:t>
            </a:r>
          </a:p>
          <a:p>
            <a:pPr marL="622300" marR="0" lvl="0" indent="-558800" rtl="0">
              <a:spcBef>
                <a:spcPts val="1200"/>
              </a:spcBef>
              <a:spcAft>
                <a:spcPts val="0"/>
              </a:spcAft>
              <a:buClr>
                <a:srgbClr val="04A6C2"/>
              </a:buClr>
              <a:buSzPts val="2500"/>
              <a:buFont typeface="Calibri"/>
              <a:buChar char="⮚"/>
            </a:pPr>
            <a:r>
              <a:rPr lang="de-DE" sz="2500" b="0" i="0" u="none" strike="noStrike" cap="none" noProof="0" dirty="0">
                <a:solidFill>
                  <a:srgbClr val="000000"/>
                </a:solidFill>
                <a:latin typeface="Calibri"/>
                <a:ea typeface="Calibri"/>
                <a:cs typeface="Calibri"/>
                <a:sym typeface="Calibri"/>
              </a:rPr>
              <a:t>Gatekeeper</a:t>
            </a:r>
          </a:p>
          <a:p>
            <a:pPr marL="622300" marR="0" lvl="0" indent="-558800" rtl="0">
              <a:spcBef>
                <a:spcPts val="1200"/>
              </a:spcBef>
              <a:spcAft>
                <a:spcPts val="0"/>
              </a:spcAft>
              <a:buClr>
                <a:srgbClr val="04A6C2"/>
              </a:buClr>
              <a:buSzPts val="2500"/>
              <a:buFont typeface="Calibri"/>
              <a:buChar char="⮚"/>
            </a:pPr>
            <a:r>
              <a:rPr lang="de-DE" sz="2500" b="0" i="0" u="none" strike="noStrike" cap="none" noProof="0" dirty="0">
                <a:solidFill>
                  <a:srgbClr val="000000"/>
                </a:solidFill>
                <a:latin typeface="Calibri"/>
                <a:ea typeface="Calibri"/>
                <a:cs typeface="Calibri"/>
                <a:sym typeface="Calibri"/>
              </a:rPr>
              <a:t>Externe Einflüsse</a:t>
            </a:r>
          </a:p>
        </p:txBody>
      </p:sp>
      <p:sp>
        <p:nvSpPr>
          <p:cNvPr id="363" name="Google Shape;363;g34519fc2d75_0_82"/>
          <p:cNvSpPr txBox="1"/>
          <p:nvPr/>
        </p:nvSpPr>
        <p:spPr>
          <a:xfrm>
            <a:off x="8432250" y="3749200"/>
            <a:ext cx="9004800" cy="3323946"/>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SzPts val="3500"/>
              <a:buFont typeface="Arial"/>
              <a:buNone/>
            </a:pPr>
            <a:r>
              <a:rPr lang="de-DE" sz="3500" b="1" i="0" u="none" strike="noStrike" cap="none" noProof="0" dirty="0">
                <a:solidFill>
                  <a:schemeClr val="dk1"/>
                </a:solidFill>
                <a:latin typeface="Calibri"/>
                <a:ea typeface="Calibri"/>
                <a:cs typeface="Calibri"/>
                <a:sym typeface="Calibri"/>
              </a:rPr>
              <a:t>Warum es für Teams wichtig ist, Machtverhältnisse zu verstehen:</a:t>
            </a:r>
          </a:p>
          <a:p>
            <a:pPr marL="622300" marR="0" lvl="0" indent="-558800" rtl="0">
              <a:spcBef>
                <a:spcPts val="1200"/>
              </a:spcBef>
              <a:spcAft>
                <a:spcPts val="0"/>
              </a:spcAft>
              <a:buClr>
                <a:srgbClr val="04A6C2"/>
              </a:buClr>
              <a:buSzPts val="2500"/>
              <a:buFont typeface="Calibri"/>
              <a:buChar char="⮚"/>
            </a:pPr>
            <a:r>
              <a:rPr lang="de-DE" sz="2500" b="0" i="0" u="none" strike="noStrike" cap="none" noProof="0" dirty="0">
                <a:solidFill>
                  <a:srgbClr val="000000"/>
                </a:solidFill>
                <a:latin typeface="Calibri"/>
                <a:ea typeface="Calibri"/>
                <a:cs typeface="Calibri"/>
                <a:sym typeface="Calibri"/>
              </a:rPr>
              <a:t>Auswirkungen auf die Zusammenarbeit</a:t>
            </a:r>
          </a:p>
          <a:p>
            <a:pPr marL="622300" marR="0" lvl="0" indent="-558800" rtl="0">
              <a:spcBef>
                <a:spcPts val="1200"/>
              </a:spcBef>
              <a:spcAft>
                <a:spcPts val="0"/>
              </a:spcAft>
              <a:buClr>
                <a:srgbClr val="04A6C2"/>
              </a:buClr>
              <a:buSzPts val="2500"/>
              <a:buFont typeface="Calibri"/>
              <a:buChar char="⮚"/>
            </a:pPr>
            <a:r>
              <a:rPr lang="de-DE" sz="2500" b="0" i="0" u="none" strike="noStrike" cap="none" noProof="0" dirty="0">
                <a:solidFill>
                  <a:srgbClr val="000000"/>
                </a:solidFill>
                <a:latin typeface="Calibri"/>
                <a:ea typeface="Calibri"/>
                <a:cs typeface="Calibri"/>
                <a:sym typeface="Calibri"/>
              </a:rPr>
              <a:t>Entscheidungsfindung</a:t>
            </a:r>
          </a:p>
          <a:p>
            <a:pPr marL="622300" marR="0" lvl="0" indent="-558800" rtl="0">
              <a:spcBef>
                <a:spcPts val="1200"/>
              </a:spcBef>
              <a:spcAft>
                <a:spcPts val="0"/>
              </a:spcAft>
              <a:buClr>
                <a:srgbClr val="04A6C2"/>
              </a:buClr>
              <a:buSzPts val="2500"/>
              <a:buFont typeface="Calibri"/>
              <a:buChar char="⮚"/>
            </a:pPr>
            <a:r>
              <a:rPr lang="de-DE" sz="2500" b="0" i="0" u="none" strike="noStrike" cap="none" noProof="0" dirty="0">
                <a:solidFill>
                  <a:srgbClr val="000000"/>
                </a:solidFill>
                <a:latin typeface="Calibri"/>
                <a:ea typeface="Calibri"/>
                <a:cs typeface="Calibri"/>
                <a:sym typeface="Calibri"/>
              </a:rPr>
              <a:t>Inklusion und Exklusion</a:t>
            </a:r>
          </a:p>
          <a:p>
            <a:pPr marL="622300" marR="0" lvl="0" indent="-558800" rtl="0">
              <a:spcBef>
                <a:spcPts val="1200"/>
              </a:spcBef>
              <a:spcAft>
                <a:spcPts val="0"/>
              </a:spcAft>
              <a:buClr>
                <a:srgbClr val="04A6C2"/>
              </a:buClr>
              <a:buSzPts val="2500"/>
              <a:buFont typeface="Calibri"/>
              <a:buChar char="⮚"/>
            </a:pPr>
            <a:r>
              <a:rPr lang="de-DE" sz="2500" b="0" i="0" u="none" strike="noStrike" cap="none" noProof="0" dirty="0">
                <a:solidFill>
                  <a:srgbClr val="000000"/>
                </a:solidFill>
                <a:latin typeface="Calibri"/>
                <a:ea typeface="Calibri"/>
                <a:cs typeface="Calibri"/>
                <a:sym typeface="Calibri"/>
              </a:rPr>
              <a:t>Diskriminierung</a:t>
            </a:r>
          </a:p>
        </p:txBody>
      </p:sp>
      <p:sp>
        <p:nvSpPr>
          <p:cNvPr id="364" name="Google Shape;364;g34519fc2d75_0_8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28</a:t>
            </a:fld>
            <a:endParaRPr lang="de-DE" noProof="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69"/>
        <p:cNvGrpSpPr/>
        <p:nvPr/>
      </p:nvGrpSpPr>
      <p:grpSpPr>
        <a:xfrm>
          <a:off x="0" y="0"/>
          <a:ext cx="0" cy="0"/>
          <a:chOff x="0" y="0"/>
          <a:chExt cx="0" cy="0"/>
        </a:xfrm>
      </p:grpSpPr>
      <p:sp>
        <p:nvSpPr>
          <p:cNvPr id="370" name="Google Shape;370;g34519fc2d75_0_157"/>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371" name="Google Shape;371;g34519fc2d75_0_157"/>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372" name="Google Shape;372;g34519fc2d75_0_157"/>
          <p:cNvSpPr txBox="1"/>
          <p:nvPr/>
        </p:nvSpPr>
        <p:spPr>
          <a:xfrm>
            <a:off x="914400" y="1148176"/>
            <a:ext cx="15697200" cy="923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5400"/>
              <a:buFont typeface="Arial"/>
              <a:buNone/>
            </a:pPr>
            <a:r>
              <a:rPr lang="de-DE" sz="5400" b="1" i="0" u="none" strike="noStrike" cap="none" noProof="0" dirty="0">
                <a:solidFill>
                  <a:schemeClr val="dk1"/>
                </a:solidFill>
                <a:latin typeface="Calibri"/>
                <a:ea typeface="Calibri"/>
                <a:cs typeface="Calibri"/>
                <a:sym typeface="Calibri"/>
              </a:rPr>
              <a:t>Umgang mit Machtverhältnissen und Diskriminierung</a:t>
            </a:r>
            <a:endParaRPr lang="de-DE" sz="5000" b="1" i="0" u="none" strike="noStrike" cap="none" noProof="0" dirty="0">
              <a:solidFill>
                <a:schemeClr val="dk1"/>
              </a:solidFill>
              <a:latin typeface="Calibri"/>
              <a:ea typeface="Calibri"/>
              <a:cs typeface="Calibri"/>
              <a:sym typeface="Calibri"/>
            </a:endParaRPr>
          </a:p>
        </p:txBody>
      </p:sp>
      <p:sp>
        <p:nvSpPr>
          <p:cNvPr id="373" name="Google Shape;373;g34519fc2d75_0_157"/>
          <p:cNvSpPr txBox="1"/>
          <p:nvPr/>
        </p:nvSpPr>
        <p:spPr>
          <a:xfrm>
            <a:off x="914400" y="2666871"/>
            <a:ext cx="9028200" cy="570921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Clr>
                <a:srgbClr val="000000"/>
              </a:buClr>
              <a:buSzPts val="2500"/>
              <a:buFont typeface="Arial"/>
              <a:buNone/>
            </a:pPr>
            <a:r>
              <a:rPr lang="de-DE" sz="2500" b="1" i="0" u="none" strike="noStrike" cap="none" noProof="0" dirty="0">
                <a:solidFill>
                  <a:schemeClr val="dk1"/>
                </a:solidFill>
                <a:latin typeface="Calibri"/>
                <a:ea typeface="Calibri"/>
                <a:cs typeface="Calibri"/>
                <a:sym typeface="Calibri"/>
              </a:rPr>
              <a:t>Wie kann man sich anpassen, um in der Praxis eine gerechte Dynamik zu fördern?</a:t>
            </a:r>
          </a:p>
          <a:p>
            <a:pPr marL="622300" marR="0" lvl="0" indent="-558800" algn="just" rtl="0">
              <a:spcBef>
                <a:spcPts val="1200"/>
              </a:spcBef>
              <a:spcAft>
                <a:spcPts val="0"/>
              </a:spcAft>
              <a:buClr>
                <a:srgbClr val="04A6C2"/>
              </a:buClr>
              <a:buSzPts val="2500"/>
              <a:buFont typeface="Calibri"/>
              <a:buChar char="⮚"/>
            </a:pPr>
            <a:r>
              <a:rPr lang="de-DE" sz="2500" b="0" i="0" u="none" strike="noStrike" cap="none" noProof="0" dirty="0">
                <a:solidFill>
                  <a:srgbClr val="000000"/>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8"/>
                  </a:ext>
                </a:extLst>
              </a:rPr>
              <a:t>Bewusstsein</a:t>
            </a:r>
            <a:r>
              <a:rPr lang="de-DE" sz="2500" b="0" i="0" u="none" strike="noStrike" cap="none" noProof="0" dirty="0">
                <a:solidFill>
                  <a:srgbClr val="000000"/>
                </a:solidFill>
                <a:latin typeface="Calibri"/>
                <a:ea typeface="Calibri"/>
                <a:cs typeface="Calibri"/>
                <a:sym typeface="Calibri"/>
              </a:rPr>
              <a:t> fördern</a:t>
            </a:r>
          </a:p>
          <a:p>
            <a:pPr marL="622300" marR="0" lvl="0" indent="-558800" algn="just" rtl="0">
              <a:spcBef>
                <a:spcPts val="1200"/>
              </a:spcBef>
              <a:spcAft>
                <a:spcPts val="0"/>
              </a:spcAft>
              <a:buClr>
                <a:srgbClr val="04A6C2"/>
              </a:buClr>
              <a:buSzPts val="2500"/>
              <a:buFont typeface="Calibri"/>
              <a:buChar char="⮚"/>
            </a:pPr>
            <a:r>
              <a:rPr lang="de-DE" sz="2500" b="0" i="0" u="none" strike="noStrike" cap="none" noProof="0" dirty="0">
                <a:solidFill>
                  <a:srgbClr val="000000"/>
                </a:solidFill>
                <a:latin typeface="Calibri"/>
                <a:ea typeface="Calibri"/>
                <a:cs typeface="Calibri"/>
                <a:sym typeface="Calibri"/>
              </a:rPr>
              <a:t>Das Unausgesprochene hinterfragen</a:t>
            </a:r>
          </a:p>
          <a:p>
            <a:pPr marL="622300" marR="0" lvl="0" indent="-558800" algn="just" rtl="0">
              <a:spcBef>
                <a:spcPts val="1200"/>
              </a:spcBef>
              <a:spcAft>
                <a:spcPts val="0"/>
              </a:spcAft>
              <a:buClr>
                <a:srgbClr val="04A6C2"/>
              </a:buClr>
              <a:buSzPts val="2500"/>
              <a:buFont typeface="Calibri"/>
              <a:buChar char="⮚"/>
            </a:pPr>
            <a:r>
              <a:rPr lang="de-DE" sz="2500" b="0" i="0" u="none" strike="noStrike" cap="none" noProof="0" dirty="0">
                <a:solidFill>
                  <a:srgbClr val="000000"/>
                </a:solidFill>
                <a:latin typeface="Calibri"/>
                <a:ea typeface="Calibri"/>
                <a:cs typeface="Calibri"/>
                <a:sym typeface="Calibri"/>
              </a:rPr>
              <a:t>Für Transparenz eintreten</a:t>
            </a:r>
          </a:p>
          <a:p>
            <a:pPr marL="622300" marR="0" lvl="0" indent="-558800" algn="just" rtl="0">
              <a:spcBef>
                <a:spcPts val="1200"/>
              </a:spcBef>
              <a:spcAft>
                <a:spcPts val="0"/>
              </a:spcAft>
              <a:buClr>
                <a:srgbClr val="04A6C2"/>
              </a:buClr>
              <a:buSzPts val="2500"/>
              <a:buFont typeface="Calibri"/>
              <a:buChar char="⮚"/>
            </a:pPr>
            <a:r>
              <a:rPr lang="de-DE" sz="2500" b="0" i="0" u="none" strike="noStrike" cap="none" noProof="0" dirty="0">
                <a:solidFill>
                  <a:srgbClr val="000000"/>
                </a:solidFill>
                <a:latin typeface="Calibri"/>
                <a:ea typeface="Calibri"/>
                <a:cs typeface="Calibri"/>
                <a:sym typeface="Calibri"/>
              </a:rPr>
              <a:t>Fördern Sie inklusive Netzwerke</a:t>
            </a:r>
          </a:p>
          <a:p>
            <a:pPr marL="622300" marR="0" lvl="0" indent="-558800" algn="just" rtl="0">
              <a:spcBef>
                <a:spcPts val="1200"/>
              </a:spcBef>
              <a:spcAft>
                <a:spcPts val="0"/>
              </a:spcAft>
              <a:buClr>
                <a:srgbClr val="04A6C2"/>
              </a:buClr>
              <a:buSzPts val="2500"/>
              <a:buFont typeface="Calibri"/>
              <a:buChar char="⮚"/>
            </a:pPr>
            <a:r>
              <a:rPr lang="de-DE" sz="2500" b="0" i="0" u="none" strike="noStrike" cap="none" noProof="0" dirty="0">
                <a:solidFill>
                  <a:srgbClr val="000000"/>
                </a:solidFill>
                <a:latin typeface="Calibri"/>
                <a:ea typeface="Calibri"/>
                <a:cs typeface="Calibri"/>
                <a:sym typeface="Calibri"/>
              </a:rPr>
              <a:t>Befähigen Sie zu konstruktivem Handeln:</a:t>
            </a:r>
          </a:p>
          <a:p>
            <a:pPr marL="2286000" marR="0" lvl="4" indent="-387350" algn="just" rtl="0">
              <a:spcBef>
                <a:spcPts val="1200"/>
              </a:spcBef>
              <a:spcAft>
                <a:spcPts val="0"/>
              </a:spcAft>
              <a:buClr>
                <a:srgbClr val="04A6C2"/>
              </a:buClr>
              <a:buSzPts val="2500"/>
              <a:buFont typeface="Calibri"/>
              <a:buChar char="○"/>
            </a:pPr>
            <a:r>
              <a:rPr lang="de-DE" sz="2500" b="0" i="0" u="none" strike="noStrike" cap="none" noProof="0" dirty="0">
                <a:solidFill>
                  <a:srgbClr val="000000"/>
                </a:solidFill>
                <a:latin typeface="Calibri"/>
                <a:ea typeface="Calibri"/>
                <a:cs typeface="Calibri"/>
                <a:sym typeface="Calibri"/>
              </a:rPr>
              <a:t>Sich zu Wort melden</a:t>
            </a:r>
          </a:p>
          <a:p>
            <a:pPr marL="2286000" marR="0" lvl="4" indent="-387350" algn="just" rtl="0">
              <a:spcBef>
                <a:spcPts val="1200"/>
              </a:spcBef>
              <a:spcAft>
                <a:spcPts val="0"/>
              </a:spcAft>
              <a:buClr>
                <a:srgbClr val="04A6C2"/>
              </a:buClr>
              <a:buSzPts val="2500"/>
              <a:buFont typeface="Calibri"/>
              <a:buChar char="○"/>
            </a:pPr>
            <a:r>
              <a:rPr lang="de-DE" sz="2500" b="0" i="0" u="none" strike="noStrike" cap="none" noProof="0" dirty="0">
                <a:solidFill>
                  <a:srgbClr val="000000"/>
                </a:solidFill>
                <a:latin typeface="Calibri"/>
                <a:ea typeface="Calibri"/>
                <a:cs typeface="Calibri"/>
                <a:sym typeface="Calibri"/>
              </a:rPr>
              <a:t>Kriterien hinterfragen</a:t>
            </a:r>
          </a:p>
          <a:p>
            <a:pPr marL="2286000" marR="0" lvl="4" indent="-387350" algn="just" rtl="0">
              <a:spcBef>
                <a:spcPts val="1200"/>
              </a:spcBef>
              <a:spcAft>
                <a:spcPts val="0"/>
              </a:spcAft>
              <a:buClr>
                <a:srgbClr val="04A6C2"/>
              </a:buClr>
              <a:buSzPts val="2500"/>
              <a:buFont typeface="Calibri"/>
              <a:buChar char="○"/>
            </a:pPr>
            <a:r>
              <a:rPr lang="de-DE" sz="2500" b="0" i="0" u="none" strike="noStrike" cap="none" noProof="0" dirty="0">
                <a:solidFill>
                  <a:srgbClr val="000000"/>
                </a:solidFill>
                <a:latin typeface="Calibri"/>
                <a:ea typeface="Calibri"/>
                <a:cs typeface="Calibri"/>
                <a:sym typeface="Calibri"/>
              </a:rPr>
              <a:t>Dokumentieren und befürworten</a:t>
            </a:r>
          </a:p>
          <a:p>
            <a:pPr marL="2286000" marR="0" lvl="4" indent="-387350" algn="just" rtl="0">
              <a:spcBef>
                <a:spcPts val="1200"/>
              </a:spcBef>
              <a:spcAft>
                <a:spcPts val="0"/>
              </a:spcAft>
              <a:buClr>
                <a:srgbClr val="04A6C2"/>
              </a:buClr>
              <a:buSzPts val="2500"/>
              <a:buFont typeface="Calibri"/>
              <a:buChar char="○"/>
            </a:pPr>
            <a:r>
              <a:rPr lang="de-DE" sz="2500" b="0" i="0" u="none" strike="noStrike" cap="none" noProof="0" dirty="0">
                <a:solidFill>
                  <a:srgbClr val="000000"/>
                </a:solidFill>
                <a:latin typeface="Calibri"/>
                <a:ea typeface="Calibri"/>
                <a:cs typeface="Calibri"/>
                <a:sym typeface="Calibri"/>
              </a:rPr>
              <a:t>Unterstützung aufbauen</a:t>
            </a:r>
          </a:p>
        </p:txBody>
      </p:sp>
      <p:pic>
        <p:nvPicPr>
          <p:cNvPr id="374" name="Google Shape;374;g34519fc2d75_0_157"/>
          <p:cNvPicPr preferRelativeResize="0"/>
          <p:nvPr/>
        </p:nvPicPr>
        <p:blipFill rotWithShape="1">
          <a:blip r:embed="rId5">
            <a:alphaModFix/>
          </a:blip>
          <a:srcRect/>
          <a:stretch/>
        </p:blipFill>
        <p:spPr>
          <a:xfrm>
            <a:off x="12484800" y="4323750"/>
            <a:ext cx="3153550" cy="3153550"/>
          </a:xfrm>
          <a:prstGeom prst="rect">
            <a:avLst/>
          </a:prstGeom>
          <a:noFill/>
          <a:ln>
            <a:noFill/>
          </a:ln>
        </p:spPr>
      </p:pic>
      <p:sp>
        <p:nvSpPr>
          <p:cNvPr id="375" name="Google Shape;375;g34519fc2d75_0_157"/>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29</a:t>
            </a:fld>
            <a:endParaRPr lang="de-DE" noProof="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28B88-6A85-CB82-C005-03011CBAB7C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7B0388EE-603C-93D1-CF80-973300E0D191}"/>
              </a:ext>
            </a:extLst>
          </p:cNvPr>
          <p:cNvSpPr/>
          <p:nvPr/>
        </p:nvSpPr>
        <p:spPr>
          <a:xfrm flipV="1">
            <a:off x="-1049178" y="-5534233"/>
            <a:ext cx="19829349" cy="8576193"/>
          </a:xfrm>
          <a:custGeom>
            <a:avLst/>
            <a:gdLst/>
            <a:ahLst/>
            <a:cxnLst/>
            <a:rect l="l" t="t" r="r" b="b"/>
            <a:pathLst>
              <a:path w="19829349" h="8576193">
                <a:moveTo>
                  <a:pt x="0" y="8576193"/>
                </a:moveTo>
                <a:lnTo>
                  <a:pt x="19829349" y="8576193"/>
                </a:lnTo>
                <a:lnTo>
                  <a:pt x="19829349" y="0"/>
                </a:lnTo>
                <a:lnTo>
                  <a:pt x="0" y="0"/>
                </a:lnTo>
                <a:lnTo>
                  <a:pt x="0" y="8576193"/>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95C74E24-DC28-D913-70B9-BA5694AD4805}"/>
              </a:ext>
            </a:extLst>
          </p:cNvPr>
          <p:cNvSpPr/>
          <p:nvPr/>
        </p:nvSpPr>
        <p:spPr>
          <a:xfrm rot="-10800000">
            <a:off x="2013100" y="1549827"/>
            <a:ext cx="1015949" cy="1015949"/>
          </a:xfrm>
          <a:custGeom>
            <a:avLst/>
            <a:gdLst/>
            <a:ahLst/>
            <a:cxnLst/>
            <a:rect l="l" t="t" r="r" b="b"/>
            <a:pathLst>
              <a:path w="1015949" h="1015949">
                <a:moveTo>
                  <a:pt x="0" y="0"/>
                </a:moveTo>
                <a:lnTo>
                  <a:pt x="1015949" y="0"/>
                </a:lnTo>
                <a:lnTo>
                  <a:pt x="1015949" y="1015948"/>
                </a:lnTo>
                <a:lnTo>
                  <a:pt x="0" y="101594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4" name="TextBox 3">
            <a:extLst>
              <a:ext uri="{FF2B5EF4-FFF2-40B4-BE49-F238E27FC236}">
                <a16:creationId xmlns:a16="http://schemas.microsoft.com/office/drawing/2014/main" id="{6A951EB5-0D3E-8A0A-FF1A-07D29365E9C0}"/>
              </a:ext>
            </a:extLst>
          </p:cNvPr>
          <p:cNvSpPr txBox="1"/>
          <p:nvPr/>
        </p:nvSpPr>
        <p:spPr>
          <a:xfrm>
            <a:off x="2273967" y="3942596"/>
            <a:ext cx="15051505" cy="3785652"/>
          </a:xfrm>
          <a:prstGeom prst="rect">
            <a:avLst/>
          </a:prstGeom>
          <a:noFill/>
        </p:spPr>
        <p:txBody>
          <a:bodyPr wrap="square">
            <a:spAutoFit/>
          </a:bodyPr>
          <a:lstStyle/>
          <a:p>
            <a:pPr marL="622300" indent="-622300" algn="just">
              <a:spcBef>
                <a:spcPts val="600"/>
              </a:spcBef>
              <a:spcAft>
                <a:spcPts val="600"/>
              </a:spcAft>
              <a:buClr>
                <a:srgbClr val="04A6C2"/>
              </a:buClr>
              <a:buFont typeface="Wingdings" panose="05000000000000000000" pitchFamily="2" charset="2"/>
              <a:buChar char="Ø"/>
            </a:pPr>
            <a:r>
              <a:rPr lang="de-DE" sz="3500" noProof="0" dirty="0">
                <a:latin typeface="Calibri" panose="020F0502020204030204" pitchFamily="34" charset="0"/>
                <a:ea typeface="Calibri" panose="020F0502020204030204" pitchFamily="34" charset="0"/>
                <a:cs typeface="Calibri" panose="020F0502020204030204" pitchFamily="34" charset="0"/>
              </a:rPr>
              <a:t>Vorbereitung für </a:t>
            </a:r>
            <a:r>
              <a:rPr lang="de-DE" sz="3500" noProof="0" dirty="0" err="1">
                <a:latin typeface="Calibri" panose="020F0502020204030204" pitchFamily="34" charset="0"/>
                <a:ea typeface="Calibri" panose="020F0502020204030204" pitchFamily="34" charset="0"/>
                <a:cs typeface="Calibri" panose="020F0502020204030204" pitchFamily="34" charset="0"/>
              </a:rPr>
              <a:t>Trainer:innen</a:t>
            </a:r>
            <a:r>
              <a:rPr lang="de-DE" sz="3500" noProof="0" dirty="0">
                <a:latin typeface="Calibri" panose="020F0502020204030204" pitchFamily="34" charset="0"/>
                <a:ea typeface="Calibri" panose="020F0502020204030204" pitchFamily="34" charset="0"/>
                <a:cs typeface="Calibri" panose="020F0502020204030204" pitchFamily="34" charset="0"/>
              </a:rPr>
              <a:t> – Die Situation einschätzen: Sich selbst, die Lernenden und die Lernumgebung verstehen</a:t>
            </a:r>
          </a:p>
          <a:p>
            <a:pPr marL="622300" indent="-622300" algn="just">
              <a:spcBef>
                <a:spcPts val="600"/>
              </a:spcBef>
              <a:spcAft>
                <a:spcPts val="600"/>
              </a:spcAft>
              <a:buClr>
                <a:srgbClr val="04A6C2"/>
              </a:buClr>
              <a:buFont typeface="Wingdings" panose="05000000000000000000" pitchFamily="2" charset="2"/>
              <a:buChar char="Ø"/>
            </a:pPr>
            <a:r>
              <a:rPr lang="de-DE" sz="3500" noProof="0" dirty="0">
                <a:latin typeface="Calibri" panose="020F0502020204030204" pitchFamily="34" charset="0"/>
                <a:ea typeface="Calibri" panose="020F0502020204030204" pitchFamily="34" charset="0"/>
                <a:cs typeface="Calibri" panose="020F0502020204030204" pitchFamily="34" charset="0"/>
              </a:rPr>
              <a:t>Führungskompetenzen mit Trainingstipps</a:t>
            </a:r>
          </a:p>
          <a:p>
            <a:pPr marL="622300" indent="-622300" algn="just">
              <a:spcBef>
                <a:spcPts val="600"/>
              </a:spcBef>
              <a:spcAft>
                <a:spcPts val="600"/>
              </a:spcAft>
              <a:buClr>
                <a:srgbClr val="04A6C2"/>
              </a:buClr>
              <a:buFont typeface="Wingdings" panose="05000000000000000000" pitchFamily="2" charset="2"/>
              <a:buChar char="Ø"/>
            </a:pPr>
            <a:r>
              <a:rPr lang="de-DE" sz="3500" noProof="0" dirty="0">
                <a:latin typeface="Calibri" panose="020F0502020204030204" pitchFamily="34" charset="0"/>
                <a:ea typeface="Calibri" panose="020F0502020204030204" pitchFamily="34" charset="0"/>
                <a:cs typeface="Calibri" panose="020F0502020204030204" pitchFamily="34" charset="0"/>
              </a:rPr>
              <a:t>Führen und Motivieren von Teams im Bereich der darstellenden Künste</a:t>
            </a:r>
          </a:p>
          <a:p>
            <a:pPr marL="622300" indent="-622300" algn="just">
              <a:spcBef>
                <a:spcPts val="600"/>
              </a:spcBef>
              <a:spcAft>
                <a:spcPts val="600"/>
              </a:spcAft>
              <a:buClr>
                <a:srgbClr val="04A6C2"/>
              </a:buClr>
              <a:buFont typeface="Wingdings" panose="05000000000000000000" pitchFamily="2" charset="2"/>
              <a:buChar char="Ø"/>
            </a:pPr>
            <a:r>
              <a:rPr lang="de-DE" sz="3500" noProof="0" dirty="0">
                <a:latin typeface="Calibri" panose="020F0502020204030204" pitchFamily="34" charset="0"/>
                <a:ea typeface="Calibri" panose="020F0502020204030204" pitchFamily="34" charset="0"/>
                <a:cs typeface="Calibri" panose="020F0502020204030204" pitchFamily="34" charset="0"/>
              </a:rPr>
              <a:t>Die Rolle der emotionalen Intelligenz beim Aufbau von Resilienz: Unterstützung bei der Moderation</a:t>
            </a:r>
            <a:r>
              <a:rPr lang="de-DE" sz="3500" noProof="0" dirty="0">
                <a:effectLst/>
                <a:latin typeface="Calibri" panose="020F0502020204030204" pitchFamily="34" charset="0"/>
                <a:ea typeface="Calibri" panose="020F0502020204030204" pitchFamily="34" charset="0"/>
                <a:cs typeface="Calibri" panose="020F0502020204030204" pitchFamily="34" charset="0"/>
              </a:rPr>
              <a:t> </a:t>
            </a:r>
          </a:p>
        </p:txBody>
      </p:sp>
      <p:sp>
        <p:nvSpPr>
          <p:cNvPr id="5" name="TextBox 4">
            <a:extLst>
              <a:ext uri="{FF2B5EF4-FFF2-40B4-BE49-F238E27FC236}">
                <a16:creationId xmlns:a16="http://schemas.microsoft.com/office/drawing/2014/main" id="{D78DBB44-B931-0078-CD34-43718134DB85}"/>
              </a:ext>
            </a:extLst>
          </p:cNvPr>
          <p:cNvSpPr txBox="1"/>
          <p:nvPr/>
        </p:nvSpPr>
        <p:spPr>
          <a:xfrm>
            <a:off x="2133600" y="3011285"/>
            <a:ext cx="14401800" cy="938719"/>
          </a:xfrm>
          <a:prstGeom prst="rect">
            <a:avLst/>
          </a:prstGeom>
          <a:noFill/>
        </p:spPr>
        <p:txBody>
          <a:bodyPr wrap="square">
            <a:spAutoFit/>
          </a:bodyPr>
          <a:lstStyle/>
          <a:p>
            <a:pPr lvl="0"/>
            <a:r>
              <a:rPr lang="de-DE" sz="5500" b="1" noProof="0" dirty="0"/>
              <a:t>Themen der Lektion 1</a:t>
            </a:r>
          </a:p>
        </p:txBody>
      </p:sp>
    </p:spTree>
    <p:extLst>
      <p:ext uri="{BB962C8B-B14F-4D97-AF65-F5344CB8AC3E}">
        <p14:creationId xmlns:p14="http://schemas.microsoft.com/office/powerpoint/2010/main" val="31108501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80"/>
        <p:cNvGrpSpPr/>
        <p:nvPr/>
      </p:nvGrpSpPr>
      <p:grpSpPr>
        <a:xfrm>
          <a:off x="0" y="0"/>
          <a:ext cx="0" cy="0"/>
          <a:chOff x="0" y="0"/>
          <a:chExt cx="0" cy="0"/>
        </a:xfrm>
      </p:grpSpPr>
      <p:sp>
        <p:nvSpPr>
          <p:cNvPr id="381" name="Google Shape;381;p12"/>
          <p:cNvSpPr txBox="1"/>
          <p:nvPr/>
        </p:nvSpPr>
        <p:spPr>
          <a:xfrm>
            <a:off x="6858000" y="217150"/>
            <a:ext cx="120852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de-DE" sz="5000" b="1" i="0" u="none" strike="noStrike" cap="none" noProof="0" dirty="0">
                <a:solidFill>
                  <a:schemeClr val="dk1"/>
                </a:solidFill>
                <a:latin typeface="Calibri"/>
                <a:ea typeface="Calibri"/>
                <a:cs typeface="Calibri"/>
                <a:sym typeface="Calibri"/>
              </a:rPr>
              <a:t>DEI-Konzepte und -Strategien </a:t>
            </a:r>
          </a:p>
        </p:txBody>
      </p:sp>
      <p:sp>
        <p:nvSpPr>
          <p:cNvPr id="382" name="Google Shape;382;p12"/>
          <p:cNvSpPr txBox="1"/>
          <p:nvPr/>
        </p:nvSpPr>
        <p:spPr>
          <a:xfrm>
            <a:off x="6858000" y="1235210"/>
            <a:ext cx="10835700" cy="778670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SzPts val="2500"/>
              <a:buFont typeface="Arial"/>
              <a:buNone/>
            </a:pPr>
            <a:r>
              <a:rPr lang="de-DE" sz="2500" b="1" i="0" u="none" strike="noStrike" cap="none" noProof="0" dirty="0">
                <a:solidFill>
                  <a:schemeClr val="dk1"/>
                </a:solidFill>
                <a:latin typeface="Calibri"/>
                <a:ea typeface="Calibri"/>
                <a:cs typeface="Calibri"/>
                <a:sym typeface="Calibri"/>
              </a:rPr>
              <a:t>Kernkonzepte in DEI</a:t>
            </a:r>
            <a:endParaRPr lang="de-DE" sz="2500" b="1" i="0" u="none" strike="noStrike" cap="none" noProof="0" dirty="0">
              <a:solidFill>
                <a:srgbClr val="000000"/>
              </a:solidFill>
              <a:latin typeface="Arial"/>
              <a:ea typeface="Arial"/>
              <a:cs typeface="Arial"/>
              <a:sym typeface="Arial"/>
            </a:endParaRPr>
          </a:p>
          <a:p>
            <a:pPr marL="622300" marR="0" lvl="0" indent="-558800" algn="l" rtl="0">
              <a:spcBef>
                <a:spcPts val="1200"/>
              </a:spcBef>
              <a:spcAft>
                <a:spcPts val="0"/>
              </a:spcAft>
              <a:buClr>
                <a:srgbClr val="04A6C2"/>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Vielfalt</a:t>
            </a:r>
            <a:r>
              <a:rPr lang="de-DE" sz="2500" b="0" i="0" u="none" strike="noStrike" cap="none" noProof="0" dirty="0">
                <a:solidFill>
                  <a:schemeClr val="dk1"/>
                </a:solidFill>
                <a:latin typeface="Calibri"/>
                <a:ea typeface="Calibri"/>
                <a:cs typeface="Calibri"/>
                <a:sym typeface="Calibri"/>
              </a:rPr>
              <a:t>: Die gesamte Bandbreite menschlicher Unterschiede (Herkunft, Geschlecht, Alter, Behinderung, Kultur usw.), die Kreativität und Storytelling bereichern.</a:t>
            </a:r>
          </a:p>
          <a:p>
            <a:pPr marL="622300" marR="0" lvl="0" indent="-558800" algn="l" rtl="0">
              <a:spcBef>
                <a:spcPts val="1200"/>
              </a:spcBef>
              <a:spcAft>
                <a:spcPts val="0"/>
              </a:spcAft>
              <a:buClr>
                <a:srgbClr val="04A6C2"/>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Gerechtigkeit</a:t>
            </a:r>
            <a:r>
              <a:rPr lang="de-DE" sz="2500" b="0" i="0" u="none" strike="noStrike" cap="none" noProof="0" dirty="0">
                <a:solidFill>
                  <a:schemeClr val="dk1"/>
                </a:solidFill>
                <a:latin typeface="Calibri"/>
                <a:ea typeface="Calibri"/>
                <a:cs typeface="Calibri"/>
                <a:sym typeface="Calibri"/>
              </a:rPr>
              <a:t>: Gewährleistung eines fairen Zugangs durch die Beseitigung systemischer Barrieren und die Bereitstellung maßgeschneiderter Möglichkeiten, Ressourcen und Unterstützung, damit jeder einen Beitrag leisten und erfolgreich sein kann.</a:t>
            </a:r>
          </a:p>
          <a:p>
            <a:pPr marL="622300" marR="0" lvl="0" indent="-558800" algn="l" rtl="0">
              <a:spcBef>
                <a:spcPts val="1200"/>
              </a:spcBef>
              <a:spcAft>
                <a:spcPts val="0"/>
              </a:spcAft>
              <a:buClr>
                <a:srgbClr val="04A6C2"/>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Inklusion</a:t>
            </a:r>
            <a:r>
              <a:rPr lang="de-DE" sz="2500" b="0" i="0" u="none" strike="noStrike" cap="none" noProof="0" dirty="0">
                <a:solidFill>
                  <a:schemeClr val="dk1"/>
                </a:solidFill>
                <a:latin typeface="Calibri"/>
                <a:ea typeface="Calibri"/>
                <a:cs typeface="Calibri"/>
                <a:sym typeface="Calibri"/>
              </a:rPr>
              <a:t>: Aktive Schaffung von Räumen, in denen sich jeder willkommen, respektiert, unterstützt und geschätzt fühlt, um eine uneingeschränkte Teilhabe zu fördern.</a:t>
            </a:r>
          </a:p>
          <a:p>
            <a:pPr marL="622300" marR="0" lvl="0" indent="-558800" algn="l" rtl="0">
              <a:spcBef>
                <a:spcPts val="1200"/>
              </a:spcBef>
              <a:spcAft>
                <a:spcPts val="0"/>
              </a:spcAft>
              <a:buClr>
                <a:srgbClr val="04A6C2"/>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Gleichheit</a:t>
            </a:r>
            <a:r>
              <a:rPr lang="de-DE" sz="2500" b="0" i="0" u="none" strike="noStrike" cap="none" noProof="0" dirty="0">
                <a:solidFill>
                  <a:schemeClr val="dk1"/>
                </a:solidFill>
                <a:latin typeface="Calibri"/>
                <a:ea typeface="Calibri"/>
                <a:cs typeface="Calibri"/>
                <a:sym typeface="Calibri"/>
              </a:rPr>
              <a:t>: Das Ziel, dass alle Menschen die gleichen Chancen und Ressourcen haben; dies ist ein erstrebenswertes Ergebnis, erfordert jedoch Gerechtigkeit, um historische Benachteiligungen auszugleichen.</a:t>
            </a:r>
          </a:p>
          <a:p>
            <a:pPr marL="622300" marR="0" lvl="0" indent="-558800" algn="l" rtl="0">
              <a:spcBef>
                <a:spcPts val="1200"/>
              </a:spcBef>
              <a:spcAft>
                <a:spcPts val="0"/>
              </a:spcAft>
              <a:buClr>
                <a:srgbClr val="04A6C2"/>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Intersektionalität</a:t>
            </a:r>
            <a:r>
              <a:rPr lang="de-DE" sz="2500" b="0" i="0" u="none" strike="noStrike" cap="none" noProof="0" dirty="0">
                <a:solidFill>
                  <a:schemeClr val="dk1"/>
                </a:solidFill>
                <a:latin typeface="Calibri"/>
                <a:ea typeface="Calibri"/>
                <a:cs typeface="Calibri"/>
                <a:sym typeface="Calibri"/>
              </a:rPr>
              <a:t>: Ein Rahmenkonzept, das anerkennt, wie sich überschneidende Identitätsmerkmale (z. B. Rasse, Geschlecht, Klasse) einzigartige Erfahrungen von Diskriminierung und Privilegien prägen, und das Empathie und einen breiteren kreativen Ausdruck fördert.</a:t>
            </a:r>
            <a:endParaRPr lang="de-DE" sz="2500" b="1" i="0" u="none" strike="noStrike" cap="none" noProof="0" dirty="0">
              <a:solidFill>
                <a:schemeClr val="dk1"/>
              </a:solidFill>
              <a:latin typeface="Calibri"/>
              <a:ea typeface="Calibri"/>
              <a:cs typeface="Calibri"/>
              <a:sym typeface="Calibri"/>
            </a:endParaRPr>
          </a:p>
        </p:txBody>
      </p:sp>
      <p:pic>
        <p:nvPicPr>
          <p:cNvPr id="383" name="Google Shape;383;p12" descr="A green paper with a white paper with black text&#10;&#10;AI-generated content may be incorrect."/>
          <p:cNvPicPr preferRelativeResize="0"/>
          <p:nvPr/>
        </p:nvPicPr>
        <p:blipFill rotWithShape="1">
          <a:blip r:embed="rId3">
            <a:alphaModFix/>
          </a:blip>
          <a:srcRect l="-372" r="23271"/>
          <a:stretch/>
        </p:blipFill>
        <p:spPr>
          <a:xfrm>
            <a:off x="-5623560" y="-22860"/>
            <a:ext cx="12085320" cy="10287000"/>
          </a:xfrm>
          <a:prstGeom prst="rect">
            <a:avLst/>
          </a:prstGeom>
          <a:noFill/>
          <a:ln>
            <a:noFill/>
          </a:ln>
        </p:spPr>
      </p:pic>
      <p:sp>
        <p:nvSpPr>
          <p:cNvPr id="384" name="Google Shape;384;p1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30</a:t>
            </a:fld>
            <a:endParaRPr lang="de-DE" noProof="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89"/>
        <p:cNvGrpSpPr/>
        <p:nvPr/>
      </p:nvGrpSpPr>
      <p:grpSpPr>
        <a:xfrm>
          <a:off x="0" y="0"/>
          <a:ext cx="0" cy="0"/>
          <a:chOff x="0" y="0"/>
          <a:chExt cx="0" cy="0"/>
        </a:xfrm>
      </p:grpSpPr>
      <p:sp>
        <p:nvSpPr>
          <p:cNvPr id="390" name="Google Shape;390;g34519fc2d75_0_121"/>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391" name="Google Shape;391;g34519fc2d75_0_121"/>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392" name="Google Shape;392;g34519fc2d75_0_121"/>
          <p:cNvSpPr txBox="1"/>
          <p:nvPr/>
        </p:nvSpPr>
        <p:spPr>
          <a:xfrm>
            <a:off x="930025" y="1804001"/>
            <a:ext cx="15697200" cy="1754286"/>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de-DE" sz="5400" b="1" i="0" u="none" strike="noStrike" cap="none" noProof="0" dirty="0">
                <a:solidFill>
                  <a:schemeClr val="dk1"/>
                </a:solidFill>
                <a:latin typeface="Calibri"/>
                <a:ea typeface="Calibri"/>
                <a:cs typeface="Calibri"/>
                <a:sym typeface="Calibri"/>
              </a:rPr>
              <a:t>Aufbau einer adaptiven Denkweise und Resilienz: Praktische Ratschläge und Strategien </a:t>
            </a:r>
          </a:p>
        </p:txBody>
      </p:sp>
      <p:sp>
        <p:nvSpPr>
          <p:cNvPr id="393" name="Google Shape;393;g34519fc2d75_0_121"/>
          <p:cNvSpPr txBox="1"/>
          <p:nvPr/>
        </p:nvSpPr>
        <p:spPr>
          <a:xfrm>
            <a:off x="838700" y="3429000"/>
            <a:ext cx="16188600" cy="4478109"/>
          </a:xfrm>
          <a:prstGeom prst="rect">
            <a:avLst/>
          </a:prstGeom>
          <a:noFill/>
          <a:ln>
            <a:noFill/>
          </a:ln>
        </p:spPr>
        <p:txBody>
          <a:bodyPr spcFirstLastPara="1" wrap="square" lIns="91425" tIns="45700" rIns="91425" bIns="45700" anchor="t" anchorCtr="0">
            <a:spAutoFit/>
          </a:bodyPr>
          <a:lstStyle/>
          <a:p>
            <a:pPr marL="0" marR="0" lvl="0" indent="0" rtl="0">
              <a:spcBef>
                <a:spcPts val="1200"/>
              </a:spcBef>
              <a:spcAft>
                <a:spcPts val="0"/>
              </a:spcAft>
              <a:buClr>
                <a:srgbClr val="000000"/>
              </a:buClr>
              <a:buSzPts val="2500"/>
              <a:buFont typeface="Arial"/>
              <a:buNone/>
            </a:pPr>
            <a:r>
              <a:rPr lang="de-DE" sz="2500" b="1" i="0" u="none" strike="noStrike" cap="none" noProof="0" dirty="0">
                <a:solidFill>
                  <a:schemeClr val="dk1"/>
                </a:solidFill>
                <a:latin typeface="Calibri"/>
                <a:ea typeface="Calibri"/>
                <a:cs typeface="Calibri"/>
                <a:sym typeface="Calibri"/>
              </a:rPr>
              <a:t>Komplexität annehmen und eine adaptive Denkweise entwickeln</a:t>
            </a:r>
          </a:p>
          <a:p>
            <a:pPr marL="0" marR="0" lvl="0" indent="0" rtl="0">
              <a:spcBef>
                <a:spcPts val="1200"/>
              </a:spcBef>
              <a:spcAft>
                <a:spcPts val="0"/>
              </a:spcAft>
              <a:buClr>
                <a:srgbClr val="000000"/>
              </a:buClr>
              <a:buSzPts val="2500"/>
              <a:buFont typeface="Arial"/>
              <a:buNone/>
            </a:pPr>
            <a:r>
              <a:rPr lang="de-DE" sz="2500" b="0" i="0" u="none" strike="noStrike" cap="none" noProof="0" dirty="0">
                <a:solidFill>
                  <a:schemeClr val="dk1"/>
                </a:solidFill>
                <a:latin typeface="Calibri"/>
                <a:ea typeface="Calibri"/>
                <a:cs typeface="Calibri"/>
                <a:sym typeface="Calibri"/>
              </a:rPr>
              <a:t>Wichtige Komponenten:</a:t>
            </a:r>
          </a:p>
          <a:p>
            <a:pPr marL="914400" marR="0" lvl="1" indent="-387350" rtl="0">
              <a:spcBef>
                <a:spcPts val="1200"/>
              </a:spcBef>
              <a:spcAft>
                <a:spcPts val="0"/>
              </a:spcAft>
              <a:buClr>
                <a:srgbClr val="00B0F0"/>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Offenheit</a:t>
            </a:r>
            <a:r>
              <a:rPr lang="de-DE" sz="2500" b="0" i="0" u="none" strike="noStrike" cap="none" noProof="0" dirty="0">
                <a:solidFill>
                  <a:schemeClr val="dk1"/>
                </a:solidFill>
                <a:latin typeface="Calibri"/>
                <a:ea typeface="Calibri"/>
                <a:cs typeface="Calibri"/>
                <a:sym typeface="Calibri"/>
              </a:rPr>
              <a:t>: Bereitschaft, neue Ideen, Technologien und Verhaltensweisen des Publikums zu erkunden.</a:t>
            </a:r>
          </a:p>
          <a:p>
            <a:pPr marL="914400" marR="0" lvl="1" indent="-387350" rtl="0">
              <a:spcBef>
                <a:spcPts val="1200"/>
              </a:spcBef>
              <a:spcAft>
                <a:spcPts val="0"/>
              </a:spcAft>
              <a:buClr>
                <a:srgbClr val="00B0F0"/>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Resilienz</a:t>
            </a:r>
            <a:r>
              <a:rPr lang="de-DE" sz="2500" b="0" i="0" u="none" strike="noStrike" cap="none" noProof="0" dirty="0">
                <a:solidFill>
                  <a:schemeClr val="dk1"/>
                </a:solidFill>
                <a:latin typeface="Calibri"/>
                <a:ea typeface="Calibri"/>
                <a:cs typeface="Calibri"/>
                <a:sym typeface="Calibri"/>
              </a:rPr>
              <a:t>: Fähigkeit, mit Rückschlägen umzugehen, zu lernen, sich zu erholen und loszulassen, was nicht mehr funktioniert.</a:t>
            </a:r>
          </a:p>
          <a:p>
            <a:pPr marL="914400" marR="0" lvl="1" indent="-387350" rtl="0">
              <a:spcBef>
                <a:spcPts val="1200"/>
              </a:spcBef>
              <a:spcAft>
                <a:spcPts val="0"/>
              </a:spcAft>
              <a:buClr>
                <a:srgbClr val="00B0F0"/>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Kreative Problemlösung</a:t>
            </a:r>
            <a:r>
              <a:rPr lang="de-DE" sz="2500" b="0" i="0" u="none" strike="noStrike" cap="none" noProof="0" dirty="0">
                <a:solidFill>
                  <a:schemeClr val="dk1"/>
                </a:solidFill>
                <a:latin typeface="Calibri"/>
                <a:ea typeface="Calibri"/>
                <a:cs typeface="Calibri"/>
                <a:sym typeface="Calibri"/>
              </a:rPr>
              <a:t>: Neue Wege finden, um Herausforderungen zu meistern, Innovation begrüßen (z. B. digitale Formate, neue Modelle der Interaktion).</a:t>
            </a:r>
          </a:p>
          <a:p>
            <a:pPr marL="914400" marR="0" lvl="1" indent="-387350" rtl="0">
              <a:spcBef>
                <a:spcPts val="1200"/>
              </a:spcBef>
              <a:spcAft>
                <a:spcPts val="0"/>
              </a:spcAft>
              <a:buClr>
                <a:srgbClr val="00B0F0"/>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Widerstände überwinden</a:t>
            </a:r>
            <a:r>
              <a:rPr lang="de-DE" sz="2500" b="0" i="0" u="none" strike="noStrike" cap="none" noProof="0" dirty="0">
                <a:solidFill>
                  <a:schemeClr val="dk1"/>
                </a:solidFill>
                <a:latin typeface="Calibri"/>
                <a:ea typeface="Calibri"/>
                <a:cs typeface="Calibri"/>
                <a:sym typeface="Calibri"/>
              </a:rPr>
              <a:t>: Anpassungsfähigkeit, um angstbasierte Widerstände mit Offenheit, Empathie und kreativer Führung statt mit Zwang zu überwinden.</a:t>
            </a:r>
          </a:p>
        </p:txBody>
      </p:sp>
      <p:sp>
        <p:nvSpPr>
          <p:cNvPr id="394" name="Google Shape;394;g34519fc2d75_0_121"/>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31</a:t>
            </a:fld>
            <a:endParaRPr lang="de-DE" noProof="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99"/>
        <p:cNvGrpSpPr/>
        <p:nvPr/>
      </p:nvGrpSpPr>
      <p:grpSpPr>
        <a:xfrm>
          <a:off x="0" y="0"/>
          <a:ext cx="0" cy="0"/>
          <a:chOff x="0" y="0"/>
          <a:chExt cx="0" cy="0"/>
        </a:xfrm>
      </p:grpSpPr>
      <p:sp>
        <p:nvSpPr>
          <p:cNvPr id="400" name="Google Shape;400;g34519fc2d75_0_130"/>
          <p:cNvSpPr/>
          <p:nvPr/>
        </p:nvSpPr>
        <p:spPr>
          <a:xfrm rot="10800000" flipH="1">
            <a:off x="-1372200" y="-6788098"/>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01" name="Google Shape;401;g34519fc2d75_0_130"/>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02" name="Google Shape;402;g34519fc2d75_0_130"/>
          <p:cNvSpPr txBox="1"/>
          <p:nvPr/>
        </p:nvSpPr>
        <p:spPr>
          <a:xfrm>
            <a:off x="883650" y="2005814"/>
            <a:ext cx="15697200" cy="923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5400"/>
              <a:buFont typeface="Arial"/>
              <a:buNone/>
            </a:pPr>
            <a:r>
              <a:rPr lang="de-DE" sz="5400" b="1" i="0" u="none" strike="noStrike" cap="none" noProof="0" dirty="0">
                <a:solidFill>
                  <a:schemeClr val="dk1"/>
                </a:solidFill>
                <a:latin typeface="Calibri"/>
                <a:ea typeface="Calibri"/>
                <a:cs typeface="Calibri"/>
                <a:sym typeface="Calibri"/>
              </a:rPr>
              <a:t>Aufbau einer adaptiven Denkweise und Resilienz</a:t>
            </a:r>
            <a:endParaRPr lang="de-DE" sz="5000" b="1" i="0" u="none" strike="noStrike" cap="none" noProof="0" dirty="0">
              <a:solidFill>
                <a:schemeClr val="dk1"/>
              </a:solidFill>
              <a:latin typeface="Calibri"/>
              <a:ea typeface="Calibri"/>
              <a:cs typeface="Calibri"/>
              <a:sym typeface="Calibri"/>
            </a:endParaRPr>
          </a:p>
        </p:txBody>
      </p:sp>
      <p:sp>
        <p:nvSpPr>
          <p:cNvPr id="403" name="Google Shape;403;g34519fc2d75_0_130"/>
          <p:cNvSpPr txBox="1"/>
          <p:nvPr/>
        </p:nvSpPr>
        <p:spPr>
          <a:xfrm>
            <a:off x="699125" y="3608250"/>
            <a:ext cx="13254600" cy="3785611"/>
          </a:xfrm>
          <a:prstGeom prst="rect">
            <a:avLst/>
          </a:prstGeom>
          <a:noFill/>
          <a:ln>
            <a:noFill/>
          </a:ln>
        </p:spPr>
        <p:txBody>
          <a:bodyPr spcFirstLastPara="1" wrap="square" lIns="91425" tIns="45700" rIns="91425" bIns="45700" anchor="t" anchorCtr="0">
            <a:spAutoFit/>
          </a:bodyPr>
          <a:lstStyle/>
          <a:p>
            <a:pPr marL="0" marR="0" lvl="0" indent="0" rtl="0">
              <a:spcBef>
                <a:spcPts val="1200"/>
              </a:spcBef>
              <a:spcAft>
                <a:spcPts val="0"/>
              </a:spcAft>
              <a:buClr>
                <a:srgbClr val="000000"/>
              </a:buClr>
              <a:buSzPts val="3000"/>
              <a:buFont typeface="Arial"/>
              <a:buNone/>
            </a:pPr>
            <a:r>
              <a:rPr lang="de-DE" sz="3000" b="1" i="0" u="none" strike="noStrike" cap="none" noProof="0" dirty="0">
                <a:solidFill>
                  <a:schemeClr val="dk1"/>
                </a:solidFill>
                <a:latin typeface="Calibri"/>
                <a:ea typeface="Calibri"/>
                <a:cs typeface="Calibri"/>
                <a:sym typeface="Calibri"/>
              </a:rPr>
              <a:t>Resilienz aufbauen: Praktische Strategien</a:t>
            </a:r>
          </a:p>
          <a:p>
            <a:pPr marL="2324100" marR="0" lvl="4" indent="-457200" rtl="0">
              <a:spcBef>
                <a:spcPts val="1200"/>
              </a:spcBef>
              <a:spcAft>
                <a:spcPts val="0"/>
              </a:spcAft>
              <a:buClr>
                <a:srgbClr val="00B0F0"/>
              </a:buClr>
              <a:buSzPts val="3000"/>
              <a:buFont typeface="Noto Sans Symbols"/>
              <a:buChar char="⮚"/>
            </a:pPr>
            <a:r>
              <a:rPr lang="de-DE" sz="3000" b="0" i="0" u="none" strike="noStrike" cap="none" noProof="0" dirty="0">
                <a:solidFill>
                  <a:schemeClr val="dk1"/>
                </a:solidFill>
                <a:latin typeface="Calibri"/>
                <a:ea typeface="Calibri"/>
                <a:cs typeface="Calibri"/>
                <a:sym typeface="Calibri"/>
              </a:rPr>
              <a:t>Reaktionen verstehen</a:t>
            </a:r>
          </a:p>
          <a:p>
            <a:pPr marL="2324100" marR="0" lvl="4" indent="-457200" rtl="0">
              <a:spcBef>
                <a:spcPts val="1200"/>
              </a:spcBef>
              <a:spcAft>
                <a:spcPts val="0"/>
              </a:spcAft>
              <a:buClr>
                <a:srgbClr val="00B0F0"/>
              </a:buClr>
              <a:buSzPts val="3000"/>
              <a:buFont typeface="Noto Sans Symbols"/>
              <a:buChar char="⮚"/>
            </a:pPr>
            <a:r>
              <a:rPr lang="de-DE" sz="3000" b="0" i="0" u="none" strike="noStrike" cap="none" noProof="0" dirty="0">
                <a:solidFill>
                  <a:schemeClr val="dk1"/>
                </a:solidFill>
                <a:latin typeface="Calibri"/>
                <a:ea typeface="Calibri"/>
                <a:cs typeface="Calibri"/>
                <a:sym typeface="Calibri"/>
              </a:rPr>
              <a:t>Klare Kommunikation</a:t>
            </a:r>
          </a:p>
          <a:p>
            <a:pPr marL="2324100" marR="0" lvl="4" indent="-457200" rtl="0">
              <a:spcBef>
                <a:spcPts val="1200"/>
              </a:spcBef>
              <a:spcAft>
                <a:spcPts val="0"/>
              </a:spcAft>
              <a:buClr>
                <a:srgbClr val="00B0F0"/>
              </a:buClr>
              <a:buSzPts val="3000"/>
              <a:buFont typeface="Noto Sans Symbols"/>
              <a:buChar char="⮚"/>
            </a:pPr>
            <a:r>
              <a:rPr lang="de-DE" sz="3000" b="0" i="0" u="none" strike="noStrike" cap="none" noProof="0" dirty="0">
                <a:solidFill>
                  <a:schemeClr val="dk1"/>
                </a:solidFill>
                <a:latin typeface="Calibri"/>
                <a:ea typeface="Calibri"/>
                <a:cs typeface="Calibri"/>
                <a:sym typeface="Calibri"/>
              </a:rPr>
              <a:t>Gemeinsam Veränderungen gestalten</a:t>
            </a:r>
          </a:p>
          <a:p>
            <a:pPr marL="2324100" marR="0" lvl="4" indent="-457200" rtl="0">
              <a:spcBef>
                <a:spcPts val="1200"/>
              </a:spcBef>
              <a:spcAft>
                <a:spcPts val="0"/>
              </a:spcAft>
              <a:buClr>
                <a:srgbClr val="00B0F0"/>
              </a:buClr>
              <a:buSzPts val="3000"/>
              <a:buFont typeface="Noto Sans Symbols"/>
              <a:buChar char="⮚"/>
            </a:pPr>
            <a:r>
              <a:rPr lang="de-DE" sz="3000" b="0" i="0" u="none" strike="noStrike" cap="none" noProof="0" dirty="0">
                <a:solidFill>
                  <a:schemeClr val="dk1"/>
                </a:solidFill>
                <a:latin typeface="Calibri"/>
                <a:ea typeface="Calibri"/>
                <a:cs typeface="Calibri"/>
                <a:sym typeface="Calibri"/>
              </a:rPr>
              <a:t>Stärkung der Resilienz</a:t>
            </a:r>
          </a:p>
          <a:p>
            <a:pPr marL="2324100" marR="0" lvl="4" indent="-457200" rtl="0">
              <a:spcBef>
                <a:spcPts val="1200"/>
              </a:spcBef>
              <a:spcAft>
                <a:spcPts val="0"/>
              </a:spcAft>
              <a:buClr>
                <a:srgbClr val="00B0F0"/>
              </a:buClr>
              <a:buSzPts val="3000"/>
              <a:buFont typeface="Noto Sans Symbols"/>
              <a:buChar char="⮚"/>
            </a:pPr>
            <a:r>
              <a:rPr lang="de-DE" sz="3000" b="0" i="0" u="none" strike="noStrike" cap="none" noProof="0" dirty="0">
                <a:solidFill>
                  <a:schemeClr val="dk1"/>
                </a:solidFill>
                <a:latin typeface="Calibri"/>
                <a:ea typeface="Calibri"/>
                <a:cs typeface="Calibri"/>
                <a:sym typeface="Calibri"/>
              </a:rPr>
              <a:t>Von der Erkenntnis zur Handlung</a:t>
            </a:r>
          </a:p>
        </p:txBody>
      </p:sp>
      <p:sp>
        <p:nvSpPr>
          <p:cNvPr id="404" name="Google Shape;404;g34519fc2d75_0_130"/>
          <p:cNvSpPr txBox="1"/>
          <p:nvPr/>
        </p:nvSpPr>
        <p:spPr>
          <a:xfrm>
            <a:off x="8237200" y="3699100"/>
            <a:ext cx="10791600" cy="2554505"/>
          </a:xfrm>
          <a:prstGeom prst="rect">
            <a:avLst/>
          </a:prstGeom>
          <a:noFill/>
          <a:ln>
            <a:noFill/>
          </a:ln>
        </p:spPr>
        <p:txBody>
          <a:bodyPr spcFirstLastPara="1" wrap="square" lIns="91425" tIns="45700" rIns="91425" bIns="45700" anchor="t" anchorCtr="0">
            <a:spAutoFit/>
          </a:bodyPr>
          <a:lstStyle/>
          <a:p>
            <a:pPr marL="914400" marR="0" lvl="0" indent="0" algn="just" rtl="0">
              <a:spcBef>
                <a:spcPts val="1200"/>
              </a:spcBef>
              <a:spcAft>
                <a:spcPts val="0"/>
              </a:spcAft>
              <a:buClr>
                <a:srgbClr val="000000"/>
              </a:buClr>
              <a:buSzPts val="3000"/>
              <a:buFont typeface="Arial"/>
              <a:buNone/>
            </a:pPr>
            <a:r>
              <a:rPr lang="de-DE" sz="3000" b="1" i="0" u="none" strike="noStrike" cap="none" noProof="0" dirty="0">
                <a:solidFill>
                  <a:schemeClr val="dk1"/>
                </a:solidFill>
                <a:latin typeface="Calibri"/>
                <a:ea typeface="Calibri"/>
                <a:cs typeface="Calibri"/>
                <a:sym typeface="Calibri"/>
              </a:rPr>
              <a:t>Persönliche und kollektive Resilienz</a:t>
            </a:r>
            <a:endParaRPr lang="de-DE" sz="3000" b="0" i="0" u="none" strike="noStrike" cap="none" noProof="0" dirty="0">
              <a:solidFill>
                <a:schemeClr val="dk1"/>
              </a:solidFill>
              <a:latin typeface="Calibri"/>
              <a:ea typeface="Calibri"/>
              <a:cs typeface="Calibri"/>
              <a:sym typeface="Calibri"/>
            </a:endParaRPr>
          </a:p>
          <a:p>
            <a:pPr marL="2324100" marR="0" lvl="4" indent="-457200" algn="just" rtl="0">
              <a:spcBef>
                <a:spcPts val="1200"/>
              </a:spcBef>
              <a:spcAft>
                <a:spcPts val="0"/>
              </a:spcAft>
              <a:buClr>
                <a:srgbClr val="00B0F0"/>
              </a:buClr>
              <a:buSzPts val="3000"/>
              <a:buFont typeface="Noto Sans Symbols"/>
              <a:buChar char="⮚"/>
            </a:pPr>
            <a:r>
              <a:rPr lang="de-DE" sz="3000" b="0" i="0" u="none" strike="noStrike" cap="none" noProof="0" dirty="0">
                <a:solidFill>
                  <a:schemeClr val="dk1"/>
                </a:solidFill>
                <a:latin typeface="Calibri"/>
                <a:ea typeface="Calibri"/>
                <a:cs typeface="Calibri"/>
                <a:sym typeface="Calibri"/>
              </a:rPr>
              <a:t>Selbstfürsorge</a:t>
            </a:r>
          </a:p>
          <a:p>
            <a:pPr marL="2324100" marR="0" lvl="4" indent="-457200" algn="just" rtl="0">
              <a:spcBef>
                <a:spcPts val="1200"/>
              </a:spcBef>
              <a:spcAft>
                <a:spcPts val="0"/>
              </a:spcAft>
              <a:buClr>
                <a:srgbClr val="00B0F0"/>
              </a:buClr>
              <a:buSzPts val="3000"/>
              <a:buFont typeface="Noto Sans Symbols"/>
              <a:buChar char="⮚"/>
            </a:pPr>
            <a:r>
              <a:rPr lang="de-DE" sz="3000" b="0" i="0" u="none" strike="noStrike" cap="none" noProof="0" dirty="0">
                <a:solidFill>
                  <a:schemeClr val="dk1"/>
                </a:solidFill>
                <a:latin typeface="Calibri"/>
                <a:ea typeface="Calibri"/>
                <a:cs typeface="Calibri"/>
                <a:sym typeface="Calibri"/>
              </a:rPr>
              <a:t>Aus Rückschlägen lernen</a:t>
            </a:r>
          </a:p>
          <a:p>
            <a:pPr marL="2324100" marR="0" lvl="4" indent="-457200" algn="just" rtl="0">
              <a:spcBef>
                <a:spcPts val="1200"/>
              </a:spcBef>
              <a:spcAft>
                <a:spcPts val="0"/>
              </a:spcAft>
              <a:buClr>
                <a:srgbClr val="00B0F0"/>
              </a:buClr>
              <a:buSzPts val="3000"/>
              <a:buFont typeface="Noto Sans Symbols"/>
              <a:buChar char="⮚"/>
            </a:pPr>
            <a:r>
              <a:rPr lang="de-DE" sz="3000" b="0" i="0" u="none" strike="noStrike" cap="none" noProof="0" dirty="0">
                <a:solidFill>
                  <a:schemeClr val="dk1"/>
                </a:solidFill>
                <a:latin typeface="Calibri"/>
                <a:ea typeface="Calibri"/>
                <a:cs typeface="Calibri"/>
                <a:sym typeface="Calibri"/>
              </a:rPr>
              <a:t>Kollektive Unterstützung</a:t>
            </a:r>
          </a:p>
        </p:txBody>
      </p:sp>
      <p:sp>
        <p:nvSpPr>
          <p:cNvPr id="405" name="Google Shape;405;g34519fc2d75_0_13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32</a:t>
            </a:fld>
            <a:endParaRPr lang="de-DE" noProof="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10"/>
        <p:cNvGrpSpPr/>
        <p:nvPr/>
      </p:nvGrpSpPr>
      <p:grpSpPr>
        <a:xfrm>
          <a:off x="0" y="0"/>
          <a:ext cx="0" cy="0"/>
          <a:chOff x="0" y="0"/>
          <a:chExt cx="0" cy="0"/>
        </a:xfrm>
      </p:grpSpPr>
      <p:sp>
        <p:nvSpPr>
          <p:cNvPr id="411" name="Google Shape;411;g34519fc2d75_0_90"/>
          <p:cNvSpPr txBox="1"/>
          <p:nvPr/>
        </p:nvSpPr>
        <p:spPr>
          <a:xfrm>
            <a:off x="13601500" y="3881825"/>
            <a:ext cx="3921900" cy="3678900"/>
          </a:xfrm>
          <a:prstGeom prst="rect">
            <a:avLst/>
          </a:prstGeom>
          <a:noFill/>
          <a:ln>
            <a:noFill/>
          </a:ln>
        </p:spPr>
        <p:txBody>
          <a:bodyPr spcFirstLastPara="1" wrap="square" lIns="91425" tIns="45700" rIns="91425" bIns="45700" anchor="ctr" anchorCtr="0">
            <a:normAutofit fontScale="77500" lnSpcReduction="20000"/>
          </a:bodyPr>
          <a:lstStyle/>
          <a:p>
            <a:pPr marL="0" marR="0" lvl="0" indent="0" algn="ctr" rtl="0">
              <a:lnSpc>
                <a:spcPct val="90000"/>
              </a:lnSpc>
              <a:spcBef>
                <a:spcPts val="0"/>
              </a:spcBef>
              <a:spcAft>
                <a:spcPts val="0"/>
              </a:spcAft>
              <a:buClr>
                <a:srgbClr val="000000"/>
              </a:buClr>
              <a:buSzPct val="100000"/>
              <a:buFont typeface="Arial"/>
              <a:buNone/>
            </a:pPr>
            <a:r>
              <a:rPr lang="de-DE" sz="5000" b="1" i="0" u="none" strike="noStrike" cap="none" noProof="0" dirty="0">
                <a:solidFill>
                  <a:schemeClr val="dk1"/>
                </a:solidFill>
                <a:latin typeface="Calibri"/>
                <a:ea typeface="Calibri"/>
                <a:cs typeface="Calibri"/>
                <a:sym typeface="Calibri"/>
              </a:rPr>
              <a:t>Lektion 4: Modellierung des lebenslangen Lernens und der Querschnittscharakter von Soft Skills</a:t>
            </a:r>
            <a:endParaRPr lang="de-DE" sz="1400" b="0" i="0" u="none" strike="noStrike" cap="none" noProof="0" dirty="0">
              <a:solidFill>
                <a:srgbClr val="000000"/>
              </a:solidFill>
              <a:latin typeface="Arial"/>
              <a:ea typeface="Arial"/>
              <a:cs typeface="Arial"/>
              <a:sym typeface="Arial"/>
            </a:endParaRPr>
          </a:p>
        </p:txBody>
      </p:sp>
      <p:sp>
        <p:nvSpPr>
          <p:cNvPr id="412" name="Google Shape;412;g34519fc2d75_0_9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33</a:t>
            </a:fld>
            <a:endParaRPr lang="de-DE" noProof="0" dirty="0"/>
          </a:p>
        </p:txBody>
      </p:sp>
      <p:pic>
        <p:nvPicPr>
          <p:cNvPr id="413" name="Google Shape;413;g34519fc2d75_0_90" title="Screenshot 2025-08-11 123111.png"/>
          <p:cNvPicPr preferRelativeResize="0"/>
          <p:nvPr/>
        </p:nvPicPr>
        <p:blipFill rotWithShape="1">
          <a:blip r:embed="rId3">
            <a:alphaModFix/>
          </a:blip>
          <a:srcRect/>
          <a:stretch/>
        </p:blipFill>
        <p:spPr>
          <a:xfrm>
            <a:off x="-2580175" y="-378500"/>
            <a:ext cx="15755831" cy="10665500"/>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56019-F4C3-EAD2-5D8A-24F6018E2D2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F2581A2D-659F-1499-DCB8-888F7B6B4904}"/>
              </a:ext>
            </a:extLst>
          </p:cNvPr>
          <p:cNvSpPr/>
          <p:nvPr/>
        </p:nvSpPr>
        <p:spPr>
          <a:xfrm flipV="1">
            <a:off x="-1049178" y="-5534233"/>
            <a:ext cx="19829349" cy="8576193"/>
          </a:xfrm>
          <a:custGeom>
            <a:avLst/>
            <a:gdLst/>
            <a:ahLst/>
            <a:cxnLst/>
            <a:rect l="l" t="t" r="r" b="b"/>
            <a:pathLst>
              <a:path w="19829349" h="8576193">
                <a:moveTo>
                  <a:pt x="0" y="8576193"/>
                </a:moveTo>
                <a:lnTo>
                  <a:pt x="19829349" y="8576193"/>
                </a:lnTo>
                <a:lnTo>
                  <a:pt x="19829349" y="0"/>
                </a:lnTo>
                <a:lnTo>
                  <a:pt x="0" y="0"/>
                </a:lnTo>
                <a:lnTo>
                  <a:pt x="0" y="8576193"/>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42777F64-3610-7EEE-266B-4914448E3039}"/>
              </a:ext>
            </a:extLst>
          </p:cNvPr>
          <p:cNvSpPr/>
          <p:nvPr/>
        </p:nvSpPr>
        <p:spPr>
          <a:xfrm rot="-10800000">
            <a:off x="2013100" y="1549827"/>
            <a:ext cx="1015949" cy="1015949"/>
          </a:xfrm>
          <a:custGeom>
            <a:avLst/>
            <a:gdLst/>
            <a:ahLst/>
            <a:cxnLst/>
            <a:rect l="l" t="t" r="r" b="b"/>
            <a:pathLst>
              <a:path w="1015949" h="1015949">
                <a:moveTo>
                  <a:pt x="0" y="0"/>
                </a:moveTo>
                <a:lnTo>
                  <a:pt x="1015949" y="0"/>
                </a:lnTo>
                <a:lnTo>
                  <a:pt x="1015949" y="1015948"/>
                </a:lnTo>
                <a:lnTo>
                  <a:pt x="0" y="101594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4" name="TextBox 3">
            <a:extLst>
              <a:ext uri="{FF2B5EF4-FFF2-40B4-BE49-F238E27FC236}">
                <a16:creationId xmlns:a16="http://schemas.microsoft.com/office/drawing/2014/main" id="{9ACC6441-C6C3-F249-021B-EBB3C6EB5087}"/>
              </a:ext>
            </a:extLst>
          </p:cNvPr>
          <p:cNvSpPr txBox="1"/>
          <p:nvPr/>
        </p:nvSpPr>
        <p:spPr>
          <a:xfrm>
            <a:off x="2273967" y="4990000"/>
            <a:ext cx="15051505" cy="3548279"/>
          </a:xfrm>
          <a:prstGeom prst="rect">
            <a:avLst/>
          </a:prstGeom>
          <a:noFill/>
        </p:spPr>
        <p:txBody>
          <a:bodyPr wrap="square">
            <a:spAutoFit/>
          </a:bodyPr>
          <a:lstStyle/>
          <a:p>
            <a:pPr marL="622300" indent="-622300" algn="just">
              <a:lnSpc>
                <a:spcPct val="150000"/>
              </a:lnSpc>
              <a:spcBef>
                <a:spcPts val="600"/>
              </a:spcBef>
              <a:spcAft>
                <a:spcPts val="600"/>
              </a:spcAft>
              <a:buClr>
                <a:srgbClr val="04A6C2"/>
              </a:buClr>
              <a:buFont typeface="Wingdings" panose="05000000000000000000" pitchFamily="2" charset="2"/>
              <a:buChar char="Ø"/>
            </a:pPr>
            <a:r>
              <a:rPr lang="de-DE" sz="3500" noProof="0" dirty="0">
                <a:latin typeface="Calibri" panose="020F0502020204030204" pitchFamily="34" charset="0"/>
                <a:ea typeface="Calibri" panose="020F0502020204030204" pitchFamily="34" charset="0"/>
                <a:cs typeface="Calibri" panose="020F0502020204030204" pitchFamily="34" charset="0"/>
              </a:rPr>
              <a:t>Vorbereitung der Trainer – Über den Raum hinaus: Förderung der Anwendung von Soft Skills und lebenslangem Lernen</a:t>
            </a:r>
          </a:p>
          <a:p>
            <a:pPr marL="622300" indent="-622300" algn="just">
              <a:lnSpc>
                <a:spcPct val="150000"/>
              </a:lnSpc>
              <a:spcBef>
                <a:spcPts val="600"/>
              </a:spcBef>
              <a:spcAft>
                <a:spcPts val="600"/>
              </a:spcAft>
              <a:buClr>
                <a:srgbClr val="04A6C2"/>
              </a:buClr>
              <a:buFont typeface="Wingdings" panose="05000000000000000000" pitchFamily="2" charset="2"/>
              <a:buChar char="Ø"/>
            </a:pPr>
            <a:r>
              <a:rPr lang="de-DE" sz="3500" noProof="0" dirty="0">
                <a:latin typeface="Calibri" panose="020F0502020204030204" pitchFamily="34" charset="0"/>
                <a:ea typeface="Calibri" panose="020F0502020204030204" pitchFamily="34" charset="0"/>
                <a:cs typeface="Calibri" panose="020F0502020204030204" pitchFamily="34" charset="0"/>
              </a:rPr>
              <a:t>Entwicklung einer Wachstumsmentalität für lebenslanges Lernen: Werkzeuge und Ansätze </a:t>
            </a:r>
          </a:p>
          <a:p>
            <a:pPr marL="622300" indent="-622300" algn="just">
              <a:lnSpc>
                <a:spcPct val="150000"/>
              </a:lnSpc>
              <a:spcBef>
                <a:spcPts val="600"/>
              </a:spcBef>
              <a:spcAft>
                <a:spcPts val="600"/>
              </a:spcAft>
              <a:buClr>
                <a:srgbClr val="04A6C2"/>
              </a:buClr>
              <a:buFont typeface="Wingdings" panose="05000000000000000000" pitchFamily="2" charset="2"/>
              <a:buChar char="Ø"/>
            </a:pPr>
            <a:r>
              <a:rPr lang="de-DE" sz="3500" noProof="0" dirty="0">
                <a:latin typeface="Calibri" panose="020F0502020204030204" pitchFamily="34" charset="0"/>
                <a:ea typeface="Calibri" panose="020F0502020204030204" pitchFamily="34" charset="0"/>
                <a:cs typeface="Calibri" panose="020F0502020204030204" pitchFamily="34" charset="0"/>
              </a:rPr>
              <a:t>Die </a:t>
            </a:r>
            <a:r>
              <a:rPr lang="de-DE" sz="3500" noProof="0" dirty="0" err="1">
                <a:latin typeface="Calibri" panose="020F0502020204030204" pitchFamily="34" charset="0"/>
                <a:ea typeface="Calibri" panose="020F0502020204030204" pitchFamily="34" charset="0"/>
                <a:cs typeface="Calibri" panose="020F0502020204030204" pitchFamily="34" charset="0"/>
              </a:rPr>
              <a:t>Transversalität</a:t>
            </a:r>
            <a:r>
              <a:rPr lang="de-DE" sz="3500" noProof="0" dirty="0">
                <a:latin typeface="Calibri" panose="020F0502020204030204" pitchFamily="34" charset="0"/>
                <a:ea typeface="Calibri" panose="020F0502020204030204" pitchFamily="34" charset="0"/>
                <a:cs typeface="Calibri" panose="020F0502020204030204" pitchFamily="34" charset="0"/>
              </a:rPr>
              <a:t> von Soft Skills und ihre zukünftige Entwicklung verstehen </a:t>
            </a:r>
          </a:p>
        </p:txBody>
      </p:sp>
      <p:sp>
        <p:nvSpPr>
          <p:cNvPr id="5" name="TextBox 4">
            <a:extLst>
              <a:ext uri="{FF2B5EF4-FFF2-40B4-BE49-F238E27FC236}">
                <a16:creationId xmlns:a16="http://schemas.microsoft.com/office/drawing/2014/main" id="{C44463C9-1A61-84CA-D038-A07667AAC0D9}"/>
              </a:ext>
            </a:extLst>
          </p:cNvPr>
          <p:cNvSpPr txBox="1"/>
          <p:nvPr/>
        </p:nvSpPr>
        <p:spPr>
          <a:xfrm>
            <a:off x="2133600" y="4000500"/>
            <a:ext cx="14401800" cy="938719"/>
          </a:xfrm>
          <a:prstGeom prst="rect">
            <a:avLst/>
          </a:prstGeom>
          <a:noFill/>
        </p:spPr>
        <p:txBody>
          <a:bodyPr wrap="square">
            <a:spAutoFit/>
          </a:bodyPr>
          <a:lstStyle/>
          <a:p>
            <a:pPr lvl="0"/>
            <a:r>
              <a:rPr lang="de-DE" sz="5500" b="1" noProof="0" dirty="0"/>
              <a:t>Themen der Lektion 4</a:t>
            </a:r>
          </a:p>
        </p:txBody>
      </p:sp>
    </p:spTree>
    <p:extLst>
      <p:ext uri="{BB962C8B-B14F-4D97-AF65-F5344CB8AC3E}">
        <p14:creationId xmlns:p14="http://schemas.microsoft.com/office/powerpoint/2010/main" val="28559417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19" name="Google Shape;419;g34519fc2d75_0_96"/>
          <p:cNvSpPr/>
          <p:nvPr/>
        </p:nvSpPr>
        <p:spPr>
          <a:xfrm rot="10800000" flipH="1">
            <a:off x="-1033803" y="-677458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20" name="Google Shape;420;g34519fc2d75_0_96"/>
          <p:cNvSpPr/>
          <p:nvPr/>
        </p:nvSpPr>
        <p:spPr>
          <a:xfrm rot="10800000">
            <a:off x="1997725" y="11085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22" name="Google Shape;422;g34519fc2d75_0_96"/>
          <p:cNvSpPr txBox="1"/>
          <p:nvPr/>
        </p:nvSpPr>
        <p:spPr>
          <a:xfrm>
            <a:off x="844700" y="2032275"/>
            <a:ext cx="15583200" cy="861734"/>
          </a:xfrm>
          <a:prstGeom prst="rect">
            <a:avLst/>
          </a:prstGeom>
          <a:noFill/>
          <a:ln>
            <a:noFill/>
          </a:ln>
        </p:spPr>
        <p:txBody>
          <a:bodyPr spcFirstLastPara="1" wrap="square" lIns="91425" tIns="45700" rIns="91425" bIns="45700" anchor="t" anchorCtr="0">
            <a:spAutoFit/>
          </a:bodyPr>
          <a:lstStyle/>
          <a:p>
            <a:pPr lvl="0">
              <a:buSzPts val="5000"/>
            </a:pPr>
            <a:r>
              <a:rPr lang="de-DE" sz="5000" b="1" noProof="0" dirty="0">
                <a:solidFill>
                  <a:schemeClr val="dk1"/>
                </a:solidFill>
                <a:latin typeface="Calibri"/>
                <a:ea typeface="Calibri"/>
                <a:cs typeface="Calibri"/>
              </a:rPr>
              <a:t>Förderung der Anwendung von Soft Skills und des lebenslangen Lernens</a:t>
            </a:r>
          </a:p>
        </p:txBody>
      </p:sp>
      <p:sp>
        <p:nvSpPr>
          <p:cNvPr id="423" name="Google Shape;423;g34519fc2d75_0_96"/>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35</a:t>
            </a:fld>
            <a:endParaRPr lang="de-DE" noProof="0" dirty="0"/>
          </a:p>
        </p:txBody>
      </p:sp>
      <p:sp>
        <p:nvSpPr>
          <p:cNvPr id="5" name="TextBox 4">
            <a:extLst>
              <a:ext uri="{FF2B5EF4-FFF2-40B4-BE49-F238E27FC236}">
                <a16:creationId xmlns:a16="http://schemas.microsoft.com/office/drawing/2014/main" id="{89AEEA97-905D-E8CA-A3BE-686F9B8C47CA}"/>
              </a:ext>
            </a:extLst>
          </p:cNvPr>
          <p:cNvSpPr txBox="1"/>
          <p:nvPr/>
        </p:nvSpPr>
        <p:spPr>
          <a:xfrm>
            <a:off x="844699" y="3541111"/>
            <a:ext cx="12594853" cy="5201424"/>
          </a:xfrm>
          <a:prstGeom prst="rect">
            <a:avLst/>
          </a:prstGeom>
          <a:noFill/>
        </p:spPr>
        <p:txBody>
          <a:bodyPr wrap="square">
            <a:spAutoFit/>
          </a:bodyPr>
          <a:lstStyle/>
          <a:p>
            <a:pPr>
              <a:buNone/>
            </a:pPr>
            <a:r>
              <a:rPr lang="de-DE" sz="2500" b="1" noProof="0" dirty="0">
                <a:solidFill>
                  <a:schemeClr val="dk1"/>
                </a:solidFill>
                <a:latin typeface="Calibri" panose="020F0502020204030204" pitchFamily="34" charset="0"/>
                <a:ea typeface="Calibri" panose="020F0502020204030204" pitchFamily="34" charset="0"/>
                <a:cs typeface="Calibri" panose="020F0502020204030204" pitchFamily="34" charset="0"/>
              </a:rPr>
              <a:t>Rolle des Trainers</a:t>
            </a:r>
            <a:br>
              <a:rPr lang="de-DE" noProof="0" dirty="0">
                <a:latin typeface="Calibri" panose="020F0502020204030204" pitchFamily="34" charset="0"/>
                <a:ea typeface="Calibri" panose="020F0502020204030204" pitchFamily="34" charset="0"/>
                <a:cs typeface="Calibri" panose="020F0502020204030204" pitchFamily="34" charset="0"/>
              </a:rPr>
            </a:br>
            <a:r>
              <a:rPr lang="de-DE" sz="2300" noProof="0" dirty="0">
                <a:latin typeface="Calibri" panose="020F0502020204030204" pitchFamily="34" charset="0"/>
                <a:ea typeface="Calibri" panose="020F0502020204030204" pitchFamily="34" charset="0"/>
                <a:cs typeface="Calibri" panose="020F0502020204030204" pitchFamily="34" charset="0"/>
              </a:rPr>
              <a:t>Moderatoren unterstützen die Lernenden dabei, Soft Skills – Kommunikation, Anpassungsfähigkeit, Zusammenarbeit – in den beruflichen Alltag zu übertragen.</a:t>
            </a:r>
          </a:p>
          <a:p>
            <a:pPr>
              <a:buNone/>
            </a:pPr>
            <a:endParaRPr lang="de-DE" sz="2500" b="1" noProof="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a:buNone/>
            </a:pPr>
            <a:r>
              <a:rPr lang="de-DE" sz="2500" b="1" noProof="0" dirty="0">
                <a:solidFill>
                  <a:schemeClr val="dk1"/>
                </a:solidFill>
                <a:latin typeface="Calibri" panose="020F0502020204030204" pitchFamily="34" charset="0"/>
                <a:ea typeface="Calibri" panose="020F0502020204030204" pitchFamily="34" charset="0"/>
                <a:cs typeface="Calibri" panose="020F0502020204030204" pitchFamily="34" charset="0"/>
              </a:rPr>
              <a:t>Wichtige Strategien</a:t>
            </a:r>
          </a:p>
          <a:p>
            <a:pPr marL="342900" indent="-342900">
              <a:buFont typeface="Arial" panose="020B0604020202020204" pitchFamily="34" charset="0"/>
              <a:buChar char="•"/>
            </a:pPr>
            <a:r>
              <a:rPr lang="de-DE" sz="2300" b="1" noProof="0" dirty="0">
                <a:latin typeface="Calibri" panose="020F0502020204030204" pitchFamily="34" charset="0"/>
                <a:ea typeface="Calibri" panose="020F0502020204030204" pitchFamily="34" charset="0"/>
                <a:cs typeface="Calibri" panose="020F0502020204030204" pitchFamily="34" charset="0"/>
              </a:rPr>
              <a:t>Brückenschlag zwischen Lernen und Praxis: </a:t>
            </a:r>
            <a:r>
              <a:rPr lang="de-DE" sz="2300" noProof="0" dirty="0">
                <a:latin typeface="Calibri" panose="020F0502020204030204" pitchFamily="34" charset="0"/>
                <a:ea typeface="Calibri" panose="020F0502020204030204" pitchFamily="34" charset="0"/>
                <a:cs typeface="Calibri" panose="020F0502020204030204" pitchFamily="34" charset="0"/>
              </a:rPr>
              <a:t>Entwerfen Sie realitätsnahe Aufgaben (z. B. Rollenspiele, „Soft </a:t>
            </a:r>
            <a:r>
              <a:rPr lang="de-DE" sz="2300" noProof="0" dirty="0" err="1">
                <a:latin typeface="Calibri" panose="020F0502020204030204" pitchFamily="34" charset="0"/>
                <a:ea typeface="Calibri" panose="020F0502020204030204" pitchFamily="34" charset="0"/>
                <a:cs typeface="Calibri" panose="020F0502020204030204" pitchFamily="34" charset="0"/>
              </a:rPr>
              <a:t>Skill</a:t>
            </a:r>
            <a:r>
              <a:rPr lang="de-DE" sz="2300" noProof="0" dirty="0">
                <a:latin typeface="Calibri" panose="020F0502020204030204" pitchFamily="34" charset="0"/>
                <a:ea typeface="Calibri" panose="020F0502020204030204" pitchFamily="34" charset="0"/>
                <a:cs typeface="Calibri" panose="020F0502020204030204" pitchFamily="34" charset="0"/>
              </a:rPr>
              <a:t> </a:t>
            </a:r>
            <a:r>
              <a:rPr lang="de-DE" sz="2300" noProof="0" dirty="0" err="1">
                <a:latin typeface="Calibri" panose="020F0502020204030204" pitchFamily="34" charset="0"/>
                <a:ea typeface="Calibri" panose="020F0502020204030204" pitchFamily="34" charset="0"/>
                <a:cs typeface="Calibri" panose="020F0502020204030204" pitchFamily="34" charset="0"/>
              </a:rPr>
              <a:t>Scavenger</a:t>
            </a:r>
            <a:r>
              <a:rPr lang="de-DE" sz="2300" noProof="0" dirty="0">
                <a:latin typeface="Calibri" panose="020F0502020204030204" pitchFamily="34" charset="0"/>
                <a:ea typeface="Calibri" panose="020F0502020204030204" pitchFamily="34" charset="0"/>
                <a:cs typeface="Calibri" panose="020F0502020204030204" pitchFamily="34" charset="0"/>
              </a:rPr>
              <a:t> </a:t>
            </a:r>
            <a:r>
              <a:rPr lang="de-DE" sz="2300" noProof="0" dirty="0" err="1">
                <a:latin typeface="Calibri" panose="020F0502020204030204" pitchFamily="34" charset="0"/>
                <a:ea typeface="Calibri" panose="020F0502020204030204" pitchFamily="34" charset="0"/>
                <a:cs typeface="Calibri" panose="020F0502020204030204" pitchFamily="34" charset="0"/>
              </a:rPr>
              <a:t>Hunts</a:t>
            </a:r>
            <a:r>
              <a:rPr lang="de-DE" sz="2300" noProof="0" dirty="0">
                <a:latin typeface="Calibri" panose="020F0502020204030204" pitchFamily="34" charset="0"/>
                <a:ea typeface="Calibri" panose="020F0502020204030204" pitchFamily="34" charset="0"/>
                <a:cs typeface="Calibri" panose="020F0502020204030204" pitchFamily="34" charset="0"/>
              </a:rPr>
              <a:t>“), die das Training mit kreativer Arbeit verbinden.</a:t>
            </a:r>
          </a:p>
          <a:p>
            <a:pPr marL="342900" indent="-342900">
              <a:buFont typeface="Arial" panose="020B0604020202020204" pitchFamily="34" charset="0"/>
              <a:buChar char="•"/>
            </a:pPr>
            <a:r>
              <a:rPr lang="de-DE" sz="2300" b="1" noProof="0" dirty="0">
                <a:latin typeface="Calibri" panose="020F0502020204030204" pitchFamily="34" charset="0"/>
                <a:ea typeface="Calibri" panose="020F0502020204030204" pitchFamily="34" charset="0"/>
                <a:cs typeface="Calibri" panose="020F0502020204030204" pitchFamily="34" charset="0"/>
              </a:rPr>
              <a:t>Wirkung messen: </a:t>
            </a:r>
            <a:r>
              <a:rPr lang="de-DE" sz="2300" noProof="0" dirty="0">
                <a:latin typeface="Calibri" panose="020F0502020204030204" pitchFamily="34" charset="0"/>
                <a:ea typeface="Calibri" panose="020F0502020204030204" pitchFamily="34" charset="0"/>
                <a:cs typeface="Calibri" panose="020F0502020204030204" pitchFamily="34" charset="0"/>
              </a:rPr>
              <a:t>Verwenden Sie Vorher-Nachher-Szenarien, Peer-Feedback oder „Superpower-Abzeichen“, um Fortschritte und Reflexionen zu verfolgen.</a:t>
            </a:r>
          </a:p>
          <a:p>
            <a:pPr marL="342900" indent="-342900">
              <a:buFont typeface="Arial" panose="020B0604020202020204" pitchFamily="34" charset="0"/>
              <a:buChar char="•"/>
            </a:pPr>
            <a:r>
              <a:rPr lang="de-DE" sz="2300" b="1" noProof="0" dirty="0">
                <a:latin typeface="Calibri" panose="020F0502020204030204" pitchFamily="34" charset="0"/>
                <a:ea typeface="Calibri" panose="020F0502020204030204" pitchFamily="34" charset="0"/>
                <a:cs typeface="Calibri" panose="020F0502020204030204" pitchFamily="34" charset="0"/>
              </a:rPr>
              <a:t>Dynamik aufrechterhalten: </a:t>
            </a:r>
            <a:r>
              <a:rPr lang="de-DE" sz="2300" noProof="0" dirty="0">
                <a:latin typeface="Calibri" panose="020F0502020204030204" pitchFamily="34" charset="0"/>
                <a:ea typeface="Calibri" panose="020F0502020204030204" pitchFamily="34" charset="0"/>
                <a:cs typeface="Calibri" panose="020F0502020204030204" pitchFamily="34" charset="0"/>
              </a:rPr>
              <a:t>Fördern Sie tägliche Reflexionsgewohnheiten, kurze Videoaustausche zwischen Kollegen und kreative Mikro-Lernroutinen.</a:t>
            </a:r>
          </a:p>
          <a:p>
            <a:pPr>
              <a:buNone/>
            </a:pPr>
            <a:endParaRPr lang="de-DE" sz="2500" b="1" noProof="0"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a:buNone/>
            </a:pPr>
            <a:r>
              <a:rPr lang="de-DE" sz="2500" b="1" noProof="0" dirty="0">
                <a:solidFill>
                  <a:schemeClr val="dk1"/>
                </a:solidFill>
                <a:latin typeface="Calibri" panose="020F0502020204030204" pitchFamily="34" charset="0"/>
                <a:ea typeface="Calibri" panose="020F0502020204030204" pitchFamily="34" charset="0"/>
                <a:cs typeface="Calibri" panose="020F0502020204030204" pitchFamily="34" charset="0"/>
              </a:rPr>
              <a:t>Ergebnis</a:t>
            </a:r>
            <a:br>
              <a:rPr lang="de-DE" noProof="0" dirty="0">
                <a:latin typeface="Calibri" panose="020F0502020204030204" pitchFamily="34" charset="0"/>
                <a:ea typeface="Calibri" panose="020F0502020204030204" pitchFamily="34" charset="0"/>
                <a:cs typeface="Calibri" panose="020F0502020204030204" pitchFamily="34" charset="0"/>
              </a:rPr>
            </a:br>
            <a:r>
              <a:rPr lang="de-DE" sz="2300" noProof="0" dirty="0">
                <a:latin typeface="Calibri" panose="020F0502020204030204" pitchFamily="34" charset="0"/>
                <a:ea typeface="Calibri" panose="020F0502020204030204" pitchFamily="34" charset="0"/>
                <a:cs typeface="Calibri" panose="020F0502020204030204" pitchFamily="34" charset="0"/>
              </a:rPr>
              <a:t>Fördert kontinuierliche Selbstwahrnehmung, Peer-Learning und langfristiges berufliches Wachstum.</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418">
          <a:extLst>
            <a:ext uri="{FF2B5EF4-FFF2-40B4-BE49-F238E27FC236}">
              <a16:creationId xmlns:a16="http://schemas.microsoft.com/office/drawing/2014/main" id="{27A53230-ABC2-D2E7-B9F0-B2A2EEED4CC0}"/>
            </a:ext>
          </a:extLst>
        </p:cNvPr>
        <p:cNvGrpSpPr/>
        <p:nvPr/>
      </p:nvGrpSpPr>
      <p:grpSpPr>
        <a:xfrm>
          <a:off x="0" y="0"/>
          <a:ext cx="0" cy="0"/>
          <a:chOff x="0" y="0"/>
          <a:chExt cx="0" cy="0"/>
        </a:xfrm>
      </p:grpSpPr>
      <p:sp>
        <p:nvSpPr>
          <p:cNvPr id="419" name="Google Shape;419;g34519fc2d75_0_96">
            <a:extLst>
              <a:ext uri="{FF2B5EF4-FFF2-40B4-BE49-F238E27FC236}">
                <a16:creationId xmlns:a16="http://schemas.microsoft.com/office/drawing/2014/main" id="{7776FBBB-BEF1-5E70-9E6F-C2E0FF00BC3A}"/>
              </a:ext>
            </a:extLst>
          </p:cNvPr>
          <p:cNvSpPr/>
          <p:nvPr/>
        </p:nvSpPr>
        <p:spPr>
          <a:xfrm rot="10800000" flipH="1">
            <a:off x="-1033803" y="-677458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20" name="Google Shape;420;g34519fc2d75_0_96">
            <a:extLst>
              <a:ext uri="{FF2B5EF4-FFF2-40B4-BE49-F238E27FC236}">
                <a16:creationId xmlns:a16="http://schemas.microsoft.com/office/drawing/2014/main" id="{259F15E2-3B1F-620D-492B-FC0966C7EE6B}"/>
              </a:ext>
            </a:extLst>
          </p:cNvPr>
          <p:cNvSpPr/>
          <p:nvPr/>
        </p:nvSpPr>
        <p:spPr>
          <a:xfrm rot="10800000">
            <a:off x="1997725" y="11085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22" name="Google Shape;422;g34519fc2d75_0_96">
            <a:extLst>
              <a:ext uri="{FF2B5EF4-FFF2-40B4-BE49-F238E27FC236}">
                <a16:creationId xmlns:a16="http://schemas.microsoft.com/office/drawing/2014/main" id="{4000CE53-E892-3777-587C-52FA36F54CEA}"/>
              </a:ext>
            </a:extLst>
          </p:cNvPr>
          <p:cNvSpPr txBox="1"/>
          <p:nvPr/>
        </p:nvSpPr>
        <p:spPr>
          <a:xfrm>
            <a:off x="844700" y="2032275"/>
            <a:ext cx="15583200" cy="86173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de-DE" sz="5000" b="1" i="0" u="none" strike="noStrike" cap="none" noProof="0" dirty="0">
                <a:solidFill>
                  <a:schemeClr val="dk1"/>
                </a:solidFill>
                <a:latin typeface="Calibri"/>
                <a:ea typeface="Calibri"/>
                <a:cs typeface="Calibri"/>
                <a:sym typeface="Calibri"/>
              </a:rPr>
              <a:t>Entwicklung einer Wachstumsmentalität</a:t>
            </a:r>
          </a:p>
        </p:txBody>
      </p:sp>
      <p:sp>
        <p:nvSpPr>
          <p:cNvPr id="423" name="Google Shape;423;g34519fc2d75_0_96">
            <a:extLst>
              <a:ext uri="{FF2B5EF4-FFF2-40B4-BE49-F238E27FC236}">
                <a16:creationId xmlns:a16="http://schemas.microsoft.com/office/drawing/2014/main" id="{07CD92ED-5C13-30B5-7223-A6F4DC0E8480}"/>
              </a:ext>
            </a:extLst>
          </p:cNvPr>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36</a:t>
            </a:fld>
            <a:endParaRPr lang="de-DE" noProof="0" dirty="0"/>
          </a:p>
        </p:txBody>
      </p:sp>
      <p:graphicFrame>
        <p:nvGraphicFramePr>
          <p:cNvPr id="3" name="Πίνακας 2">
            <a:extLst>
              <a:ext uri="{FF2B5EF4-FFF2-40B4-BE49-F238E27FC236}">
                <a16:creationId xmlns:a16="http://schemas.microsoft.com/office/drawing/2014/main" id="{DA9B2610-6F69-4177-476E-C364EFAE690E}"/>
              </a:ext>
            </a:extLst>
          </p:cNvPr>
          <p:cNvGraphicFramePr>
            <a:graphicFrameLocks noGrp="1"/>
          </p:cNvGraphicFramePr>
          <p:nvPr>
            <p:extLst>
              <p:ext uri="{D42A27DB-BD31-4B8C-83A1-F6EECF244321}">
                <p14:modId xmlns:p14="http://schemas.microsoft.com/office/powerpoint/2010/main" val="2014791969"/>
              </p:ext>
            </p:extLst>
          </p:nvPr>
        </p:nvGraphicFramePr>
        <p:xfrm>
          <a:off x="2505699" y="3419930"/>
          <a:ext cx="11189036" cy="6662086"/>
        </p:xfrm>
        <a:graphic>
          <a:graphicData uri="http://schemas.openxmlformats.org/drawingml/2006/table">
            <a:tbl>
              <a:tblPr/>
              <a:tblGrid>
                <a:gridCol w="1873238">
                  <a:extLst>
                    <a:ext uri="{9D8B030D-6E8A-4147-A177-3AD203B41FA5}">
                      <a16:colId xmlns:a16="http://schemas.microsoft.com/office/drawing/2014/main" val="805740291"/>
                    </a:ext>
                  </a:extLst>
                </a:gridCol>
                <a:gridCol w="4409228">
                  <a:extLst>
                    <a:ext uri="{9D8B030D-6E8A-4147-A177-3AD203B41FA5}">
                      <a16:colId xmlns:a16="http://schemas.microsoft.com/office/drawing/2014/main" val="2239976034"/>
                    </a:ext>
                  </a:extLst>
                </a:gridCol>
                <a:gridCol w="4906570">
                  <a:extLst>
                    <a:ext uri="{9D8B030D-6E8A-4147-A177-3AD203B41FA5}">
                      <a16:colId xmlns:a16="http://schemas.microsoft.com/office/drawing/2014/main" val="218837027"/>
                    </a:ext>
                  </a:extLst>
                </a:gridCol>
              </a:tblGrid>
              <a:tr h="790563">
                <a:tc>
                  <a:txBody>
                    <a:bodyPr/>
                    <a:lstStyle/>
                    <a:p>
                      <a:pPr algn="just">
                        <a:lnSpc>
                          <a:spcPct val="115000"/>
                        </a:lnSpc>
                        <a:spcBef>
                          <a:spcPts val="600"/>
                        </a:spcBef>
                        <a:spcAft>
                          <a:spcPts val="600"/>
                        </a:spcAft>
                        <a:buNone/>
                      </a:pPr>
                      <a:r>
                        <a:rPr lang="de-DE" sz="2200" b="1" noProof="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Aspekt </a:t>
                      </a:r>
                      <a:endParaRPr lang="de-DE" sz="2200" noProof="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4A6C2"/>
                    </a:solidFill>
                  </a:tcPr>
                </a:tc>
                <a:tc>
                  <a:txBody>
                    <a:bodyPr/>
                    <a:lstStyle/>
                    <a:p>
                      <a:pPr algn="just">
                        <a:lnSpc>
                          <a:spcPct val="115000"/>
                        </a:lnSpc>
                        <a:spcBef>
                          <a:spcPts val="600"/>
                        </a:spcBef>
                        <a:spcAft>
                          <a:spcPts val="600"/>
                        </a:spcAft>
                        <a:buNone/>
                      </a:pPr>
                      <a:r>
                        <a:rPr lang="de-DE" sz="2200" b="1" noProof="0" dirty="0">
                          <a:solidFill>
                            <a:srgbClr val="F3F3F3"/>
                          </a:solidFill>
                          <a:effectLst/>
                          <a:latin typeface="Calibri" panose="020F0502020204030204" pitchFamily="34" charset="0"/>
                          <a:ea typeface="Calibri" panose="020F0502020204030204" pitchFamily="34" charset="0"/>
                          <a:cs typeface="Calibri" panose="020F0502020204030204" pitchFamily="34" charset="0"/>
                        </a:rPr>
                        <a:t>Wachstumsdenken</a:t>
                      </a:r>
                      <a:endParaRPr lang="de-DE" sz="2200" noProof="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69838"/>
                    </a:solidFill>
                  </a:tcPr>
                </a:tc>
                <a:tc>
                  <a:txBody>
                    <a:bodyPr/>
                    <a:lstStyle/>
                    <a:p>
                      <a:pPr algn="just">
                        <a:lnSpc>
                          <a:spcPct val="115000"/>
                        </a:lnSpc>
                        <a:spcBef>
                          <a:spcPts val="600"/>
                        </a:spcBef>
                        <a:spcAft>
                          <a:spcPts val="600"/>
                        </a:spcAft>
                        <a:buNone/>
                      </a:pPr>
                      <a:r>
                        <a:rPr lang="de-DE" sz="2200" b="1" noProof="0" dirty="0">
                          <a:solidFill>
                            <a:srgbClr val="F3F3F3"/>
                          </a:solidFill>
                          <a:effectLst/>
                          <a:latin typeface="Calibri" panose="020F0502020204030204" pitchFamily="34" charset="0"/>
                          <a:ea typeface="Calibri" panose="020F0502020204030204" pitchFamily="34" charset="0"/>
                          <a:cs typeface="Calibri" panose="020F0502020204030204" pitchFamily="34" charset="0"/>
                        </a:rPr>
                        <a:t> Feste Denkweise</a:t>
                      </a:r>
                      <a:endParaRPr lang="de-DE" sz="2200" noProof="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69838"/>
                    </a:solidFill>
                  </a:tcPr>
                </a:tc>
                <a:extLst>
                  <a:ext uri="{0D108BD9-81ED-4DB2-BD59-A6C34878D82A}">
                    <a16:rowId xmlns:a16="http://schemas.microsoft.com/office/drawing/2014/main" val="309147210"/>
                  </a:ext>
                </a:extLst>
              </a:tr>
              <a:tr h="2318788">
                <a:tc>
                  <a:txBody>
                    <a:bodyPr/>
                    <a:lstStyle/>
                    <a:p>
                      <a:pPr algn="just">
                        <a:lnSpc>
                          <a:spcPct val="115000"/>
                        </a:lnSpc>
                        <a:spcBef>
                          <a:spcPts val="600"/>
                        </a:spcBef>
                        <a:spcAft>
                          <a:spcPts val="600"/>
                        </a:spcAft>
                        <a:buNone/>
                      </a:pPr>
                      <a:r>
                        <a:rPr lang="de-DE" sz="2200" b="1" noProof="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Herausforderung</a:t>
                      </a:r>
                      <a:endParaRPr lang="de-DE" sz="2200" noProof="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4A6C2"/>
                    </a:solidFill>
                  </a:tcPr>
                </a:tc>
                <a:tc>
                  <a:txBody>
                    <a:bodyPr/>
                    <a:lstStyle/>
                    <a:p>
                      <a:pPr>
                        <a:lnSpc>
                          <a:spcPct val="115000"/>
                        </a:lnSpc>
                        <a:spcBef>
                          <a:spcPts val="600"/>
                        </a:spcBef>
                        <a:spcAft>
                          <a:spcPts val="600"/>
                        </a:spcAft>
                        <a:buNone/>
                      </a:pPr>
                      <a:r>
                        <a:rPr lang="de-DE" sz="2200" noProof="0" dirty="0">
                          <a:effectLst/>
                          <a:latin typeface="Calibri" panose="020F0502020204030204" pitchFamily="34" charset="0"/>
                          <a:ea typeface="Calibri" panose="020F0502020204030204" pitchFamily="34" charset="0"/>
                          <a:cs typeface="Calibri" panose="020F0502020204030204" pitchFamily="34" charset="0"/>
                        </a:rPr>
                        <a:t>Betrachtet Rückschläge als Sprungbrett</a:t>
                      </a:r>
                    </a:p>
                    <a:p>
                      <a:pPr>
                        <a:lnSpc>
                          <a:spcPct val="115000"/>
                        </a:lnSpc>
                        <a:spcBef>
                          <a:spcPts val="600"/>
                        </a:spcBef>
                        <a:spcAft>
                          <a:spcPts val="600"/>
                        </a:spcAft>
                        <a:buNone/>
                      </a:pPr>
                      <a:r>
                        <a:rPr lang="de-DE" sz="2200" noProof="0" dirty="0">
                          <a:effectLst/>
                          <a:latin typeface="Calibri" panose="020F0502020204030204" pitchFamily="34" charset="0"/>
                          <a:ea typeface="Calibri" panose="020F0502020204030204" pitchFamily="34" charset="0"/>
                          <a:cs typeface="Calibri" panose="020F0502020204030204" pitchFamily="34" charset="0"/>
                        </a:rPr>
                        <a:t>Passt Strategien an</a:t>
                      </a:r>
                    </a:p>
                    <a:p>
                      <a:pPr>
                        <a:lnSpc>
                          <a:spcPct val="115000"/>
                        </a:lnSpc>
                        <a:spcBef>
                          <a:spcPts val="600"/>
                        </a:spcBef>
                        <a:spcAft>
                          <a:spcPts val="600"/>
                        </a:spcAft>
                        <a:buNone/>
                      </a:pPr>
                      <a:r>
                        <a:rPr lang="de-DE" sz="2200" noProof="0" dirty="0">
                          <a:effectLst/>
                          <a:latin typeface="Calibri" panose="020F0502020204030204" pitchFamily="34" charset="0"/>
                          <a:ea typeface="Calibri" panose="020F0502020204030204" pitchFamily="34" charset="0"/>
                          <a:cs typeface="Calibri" panose="020F0502020204030204" pitchFamily="34" charset="0"/>
                        </a:rPr>
                        <a:t>Bleibt beharrlich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600"/>
                        </a:spcAft>
                        <a:buNone/>
                      </a:pPr>
                      <a:r>
                        <a:rPr lang="de-DE" sz="2200" noProof="0" dirty="0">
                          <a:effectLst/>
                          <a:latin typeface="Calibri" panose="020F0502020204030204" pitchFamily="34" charset="0"/>
                          <a:ea typeface="Calibri" panose="020F0502020204030204" pitchFamily="34" charset="0"/>
                          <a:cs typeface="Calibri" panose="020F0502020204030204" pitchFamily="34" charset="0"/>
                        </a:rPr>
                        <a:t>Vermeidet schwierige Aufgaben</a:t>
                      </a:r>
                    </a:p>
                    <a:p>
                      <a:pPr>
                        <a:lnSpc>
                          <a:spcPct val="115000"/>
                        </a:lnSpc>
                        <a:spcBef>
                          <a:spcPts val="600"/>
                        </a:spcBef>
                        <a:spcAft>
                          <a:spcPts val="600"/>
                        </a:spcAft>
                        <a:buNone/>
                      </a:pPr>
                      <a:r>
                        <a:rPr lang="de-DE" sz="2200" noProof="0" dirty="0">
                          <a:effectLst/>
                          <a:latin typeface="Calibri" panose="020F0502020204030204" pitchFamily="34" charset="0"/>
                          <a:ea typeface="Calibri" panose="020F0502020204030204" pitchFamily="34" charset="0"/>
                          <a:cs typeface="Calibri" panose="020F0502020204030204" pitchFamily="34" charset="0"/>
                        </a:rPr>
                        <a:t>Gibt schnell auf</a:t>
                      </a:r>
                    </a:p>
                    <a:p>
                      <a:pPr>
                        <a:lnSpc>
                          <a:spcPct val="115000"/>
                        </a:lnSpc>
                        <a:spcBef>
                          <a:spcPts val="600"/>
                        </a:spcBef>
                        <a:spcAft>
                          <a:spcPts val="600"/>
                        </a:spcAft>
                        <a:buNone/>
                      </a:pPr>
                      <a:r>
                        <a:rPr lang="de-DE" sz="2200" noProof="0" dirty="0">
                          <a:effectLst/>
                          <a:latin typeface="Calibri" panose="020F0502020204030204" pitchFamily="34" charset="0"/>
                          <a:ea typeface="Calibri" panose="020F0502020204030204" pitchFamily="34" charset="0"/>
                          <a:cs typeface="Calibri" panose="020F0502020204030204" pitchFamily="34" charset="0"/>
                        </a:rPr>
                        <a:t>Betrachtet Schwierigkeiten als Einschränkung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38409516"/>
                  </a:ext>
                </a:extLst>
              </a:tr>
              <a:tr h="1233947">
                <a:tc>
                  <a:txBody>
                    <a:bodyPr/>
                    <a:lstStyle/>
                    <a:p>
                      <a:pPr algn="just">
                        <a:lnSpc>
                          <a:spcPct val="115000"/>
                        </a:lnSpc>
                        <a:spcBef>
                          <a:spcPts val="600"/>
                        </a:spcBef>
                        <a:spcAft>
                          <a:spcPts val="600"/>
                        </a:spcAft>
                        <a:buNone/>
                      </a:pPr>
                      <a:r>
                        <a:rPr lang="de-DE" sz="2200" b="1" noProof="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Feedback</a:t>
                      </a:r>
                      <a:endParaRPr lang="de-DE" sz="2200" noProof="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4A6C2"/>
                    </a:solidFill>
                  </a:tcPr>
                </a:tc>
                <a:tc>
                  <a:txBody>
                    <a:bodyPr/>
                    <a:lstStyle/>
                    <a:p>
                      <a:pPr>
                        <a:lnSpc>
                          <a:spcPct val="115000"/>
                        </a:lnSpc>
                        <a:spcBef>
                          <a:spcPts val="600"/>
                        </a:spcBef>
                        <a:spcAft>
                          <a:spcPts val="600"/>
                        </a:spcAft>
                        <a:buNone/>
                      </a:pPr>
                      <a:r>
                        <a:rPr lang="de-DE" sz="2200" noProof="0" dirty="0">
                          <a:effectLst/>
                          <a:latin typeface="Calibri" panose="020F0502020204030204" pitchFamily="34" charset="0"/>
                          <a:ea typeface="Calibri" panose="020F0502020204030204" pitchFamily="34" charset="0"/>
                          <a:cs typeface="Calibri" panose="020F0502020204030204" pitchFamily="34" charset="0"/>
                        </a:rPr>
                        <a:t>Sucht Feedback als Mittel zur Verbesserung, nutzt es, um seine Fähigkeiten zu verfeinern.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600"/>
                        </a:spcAft>
                        <a:buNone/>
                      </a:pPr>
                      <a:r>
                        <a:rPr lang="de-DE" sz="2200" noProof="0" dirty="0">
                          <a:effectLst/>
                          <a:latin typeface="Calibri" panose="020F0502020204030204" pitchFamily="34" charset="0"/>
                          <a:ea typeface="Calibri" panose="020F0502020204030204" pitchFamily="34" charset="0"/>
                          <a:cs typeface="Calibri" panose="020F0502020204030204" pitchFamily="34" charset="0"/>
                        </a:rPr>
                        <a:t>Fühlt sich durch Kritik persönlich angegriffen, lehnt Feedback ab oder vermeidet 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81317105"/>
                  </a:ext>
                </a:extLst>
              </a:tr>
              <a:tr h="2318788">
                <a:tc>
                  <a:txBody>
                    <a:bodyPr/>
                    <a:lstStyle/>
                    <a:p>
                      <a:pPr algn="just">
                        <a:lnSpc>
                          <a:spcPct val="115000"/>
                        </a:lnSpc>
                        <a:spcBef>
                          <a:spcPts val="600"/>
                        </a:spcBef>
                        <a:spcAft>
                          <a:spcPts val="600"/>
                        </a:spcAft>
                        <a:buNone/>
                      </a:pPr>
                      <a:r>
                        <a:rPr lang="de-DE" sz="2200" b="1" noProof="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Erfolg</a:t>
                      </a:r>
                      <a:r>
                        <a:rPr lang="de-DE" sz="2200" noProof="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 </a:t>
                      </a:r>
                      <a:br>
                        <a:rPr lang="de-DE" sz="2200" noProof="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br>
                      <a:r>
                        <a:rPr lang="de-DE" sz="2200" noProof="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(von anderen) </a:t>
                      </a:r>
                      <a:endParaRPr lang="de-DE" sz="2200" noProof="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4A6C2"/>
                    </a:solidFill>
                  </a:tcPr>
                </a:tc>
                <a:tc>
                  <a:txBody>
                    <a:bodyPr/>
                    <a:lstStyle/>
                    <a:p>
                      <a:pPr>
                        <a:lnSpc>
                          <a:spcPct val="115000"/>
                        </a:lnSpc>
                        <a:spcBef>
                          <a:spcPts val="600"/>
                        </a:spcBef>
                        <a:spcAft>
                          <a:spcPts val="600"/>
                        </a:spcAft>
                        <a:buNone/>
                      </a:pPr>
                      <a:r>
                        <a:rPr lang="de-DE" sz="2200" noProof="0" dirty="0">
                          <a:effectLst/>
                          <a:latin typeface="Calibri" panose="020F0502020204030204" pitchFamily="34" charset="0"/>
                          <a:ea typeface="Calibri" panose="020F0502020204030204" pitchFamily="34" charset="0"/>
                          <a:cs typeface="Calibri" panose="020F0502020204030204" pitchFamily="34" charset="0"/>
                        </a:rPr>
                        <a:t>Sieht die Erfolge anderer als Inspiration</a:t>
                      </a:r>
                    </a:p>
                    <a:p>
                      <a:pPr>
                        <a:lnSpc>
                          <a:spcPct val="115000"/>
                        </a:lnSpc>
                        <a:spcBef>
                          <a:spcPts val="600"/>
                        </a:spcBef>
                        <a:spcAft>
                          <a:spcPts val="600"/>
                        </a:spcAft>
                        <a:buNone/>
                      </a:pPr>
                      <a:r>
                        <a:rPr lang="de-DE" sz="2200" noProof="0" dirty="0">
                          <a:effectLst/>
                          <a:latin typeface="Calibri" panose="020F0502020204030204" pitchFamily="34" charset="0"/>
                          <a:ea typeface="Calibri" panose="020F0502020204030204" pitchFamily="34" charset="0"/>
                          <a:cs typeface="Calibri" panose="020F0502020204030204" pitchFamily="34" charset="0"/>
                        </a:rPr>
                        <a:t>Studiert sie, um zu lernen,</a:t>
                      </a:r>
                    </a:p>
                    <a:p>
                      <a:pPr>
                        <a:lnSpc>
                          <a:spcPct val="115000"/>
                        </a:lnSpc>
                        <a:spcBef>
                          <a:spcPts val="600"/>
                        </a:spcBef>
                        <a:spcAft>
                          <a:spcPts val="600"/>
                        </a:spcAft>
                        <a:buNone/>
                      </a:pPr>
                      <a:r>
                        <a:rPr lang="de-DE" sz="2200" noProof="0" dirty="0">
                          <a:effectLst/>
                          <a:latin typeface="Calibri" panose="020F0502020204030204" pitchFamily="34" charset="0"/>
                          <a:ea typeface="Calibri" panose="020F0502020204030204" pitchFamily="34" charset="0"/>
                          <a:cs typeface="Calibri" panose="020F0502020204030204" pitchFamily="34" charset="0"/>
                        </a:rPr>
                        <a:t>Feiert Kollegen.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600"/>
                        </a:spcAft>
                        <a:buNone/>
                      </a:pPr>
                      <a:r>
                        <a:rPr lang="de-DE" sz="2200" noProof="0" dirty="0">
                          <a:effectLst/>
                          <a:latin typeface="Calibri" panose="020F0502020204030204" pitchFamily="34" charset="0"/>
                          <a:ea typeface="Calibri" panose="020F0502020204030204" pitchFamily="34" charset="0"/>
                          <a:cs typeface="Calibri" panose="020F0502020204030204" pitchFamily="34" charset="0"/>
                        </a:rPr>
                        <a:t>Ist neidisch oder fühlt sich durch den Erfolg anderer bedroht</a:t>
                      </a:r>
                    </a:p>
                    <a:p>
                      <a:pPr>
                        <a:lnSpc>
                          <a:spcPct val="115000"/>
                        </a:lnSpc>
                        <a:spcBef>
                          <a:spcPts val="600"/>
                        </a:spcBef>
                        <a:spcAft>
                          <a:spcPts val="600"/>
                        </a:spcAft>
                        <a:buNone/>
                      </a:pPr>
                      <a:r>
                        <a:rPr lang="de-DE" sz="2200" noProof="0" dirty="0">
                          <a:effectLst/>
                          <a:latin typeface="Calibri" panose="020F0502020204030204" pitchFamily="34" charset="0"/>
                          <a:ea typeface="Calibri" panose="020F0502020204030204" pitchFamily="34" charset="0"/>
                          <a:cs typeface="Calibri" panose="020F0502020204030204" pitchFamily="34" charset="0"/>
                        </a:rPr>
                        <a:t>Vermeidet Vergleichssituationen.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59858515"/>
                  </a:ext>
                </a:extLst>
              </a:tr>
            </a:tbl>
          </a:graphicData>
        </a:graphic>
      </p:graphicFrame>
    </p:spTree>
    <p:extLst>
      <p:ext uri="{BB962C8B-B14F-4D97-AF65-F5344CB8AC3E}">
        <p14:creationId xmlns:p14="http://schemas.microsoft.com/office/powerpoint/2010/main" val="30017906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418">
          <a:extLst>
            <a:ext uri="{FF2B5EF4-FFF2-40B4-BE49-F238E27FC236}">
              <a16:creationId xmlns:a16="http://schemas.microsoft.com/office/drawing/2014/main" id="{1D49F865-3AFA-0888-AA95-40097AAB780C}"/>
            </a:ext>
          </a:extLst>
        </p:cNvPr>
        <p:cNvGrpSpPr/>
        <p:nvPr/>
      </p:nvGrpSpPr>
      <p:grpSpPr>
        <a:xfrm>
          <a:off x="0" y="0"/>
          <a:ext cx="0" cy="0"/>
          <a:chOff x="0" y="0"/>
          <a:chExt cx="0" cy="0"/>
        </a:xfrm>
      </p:grpSpPr>
      <p:sp>
        <p:nvSpPr>
          <p:cNvPr id="419" name="Google Shape;419;g34519fc2d75_0_96">
            <a:extLst>
              <a:ext uri="{FF2B5EF4-FFF2-40B4-BE49-F238E27FC236}">
                <a16:creationId xmlns:a16="http://schemas.microsoft.com/office/drawing/2014/main" id="{32B8320A-75D9-1F2C-5290-26C2C7D94950}"/>
              </a:ext>
            </a:extLst>
          </p:cNvPr>
          <p:cNvSpPr/>
          <p:nvPr/>
        </p:nvSpPr>
        <p:spPr>
          <a:xfrm rot="10800000" flipH="1">
            <a:off x="-1033803" y="-677458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20" name="Google Shape;420;g34519fc2d75_0_96">
            <a:extLst>
              <a:ext uri="{FF2B5EF4-FFF2-40B4-BE49-F238E27FC236}">
                <a16:creationId xmlns:a16="http://schemas.microsoft.com/office/drawing/2014/main" id="{9F176A8D-2E36-6C38-F1C9-790AC01AC56C}"/>
              </a:ext>
            </a:extLst>
          </p:cNvPr>
          <p:cNvSpPr/>
          <p:nvPr/>
        </p:nvSpPr>
        <p:spPr>
          <a:xfrm rot="10800000">
            <a:off x="1997725" y="11085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21" name="Google Shape;421;g34519fc2d75_0_96">
            <a:extLst>
              <a:ext uri="{FF2B5EF4-FFF2-40B4-BE49-F238E27FC236}">
                <a16:creationId xmlns:a16="http://schemas.microsoft.com/office/drawing/2014/main" id="{5DDA0192-A062-A3B2-7BB6-F862C1158FEC}"/>
              </a:ext>
            </a:extLst>
          </p:cNvPr>
          <p:cNvSpPr txBox="1"/>
          <p:nvPr/>
        </p:nvSpPr>
        <p:spPr>
          <a:xfrm>
            <a:off x="1087126" y="3364505"/>
            <a:ext cx="9730500" cy="7032654"/>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SzPts val="2300"/>
              <a:buFont typeface="Arial"/>
              <a:buNone/>
            </a:pPr>
            <a:r>
              <a:rPr lang="de-DE" sz="2300" b="1" i="0" u="none" strike="noStrike" cap="none" noProof="0" dirty="0">
                <a:solidFill>
                  <a:schemeClr val="dk1"/>
                </a:solidFill>
                <a:latin typeface="Calibri"/>
                <a:ea typeface="Calibri"/>
                <a:cs typeface="Calibri"/>
                <a:sym typeface="Calibri"/>
              </a:rPr>
              <a:t>Die Übertragbarkeit und der bleibende Wert von Soft Skills</a:t>
            </a:r>
          </a:p>
          <a:p>
            <a:pPr marL="622300" marR="0" lvl="0" indent="-546100" rtl="0">
              <a:spcBef>
                <a:spcPts val="1200"/>
              </a:spcBef>
              <a:spcAft>
                <a:spcPts val="0"/>
              </a:spcAft>
              <a:buClr>
                <a:srgbClr val="04A6C2"/>
              </a:buClr>
              <a:buSzPts val="2300"/>
              <a:buFont typeface="Noto Sans Symbols"/>
              <a:buChar char="⮚"/>
            </a:pPr>
            <a:r>
              <a:rPr lang="de-DE" sz="2300" b="1" i="0" u="none" strike="noStrike" cap="none" noProof="0" dirty="0">
                <a:solidFill>
                  <a:schemeClr val="dk1"/>
                </a:solidFill>
                <a:latin typeface="Calibri"/>
                <a:ea typeface="Calibri"/>
                <a:cs typeface="Calibri"/>
                <a:sym typeface="Calibri"/>
              </a:rPr>
              <a:t>Definition der OECD: </a:t>
            </a:r>
            <a:r>
              <a:rPr lang="de-DE" sz="2300" b="0" i="0" u="none" strike="noStrike" cap="none" noProof="0" dirty="0">
                <a:solidFill>
                  <a:schemeClr val="dk1"/>
                </a:solidFill>
                <a:latin typeface="Calibri"/>
                <a:ea typeface="Calibri"/>
                <a:cs typeface="Calibri"/>
                <a:sym typeface="Calibri"/>
              </a:rPr>
              <a:t>Fähigkeiten, Wissen, Einstellungen und Werte verantwortungsbewusst einzusetzen, um Ziele zu erreichen, sodass Einzelpersonen komplexen Anforderungen in jedem Umfeld gerecht werden können.</a:t>
            </a:r>
          </a:p>
          <a:p>
            <a:pPr marL="622300" marR="0" lvl="0" indent="-546100" rtl="0">
              <a:spcBef>
                <a:spcPts val="1200"/>
              </a:spcBef>
              <a:spcAft>
                <a:spcPts val="0"/>
              </a:spcAft>
              <a:buClr>
                <a:srgbClr val="04A6C2"/>
              </a:buClr>
              <a:buSzPts val="2300"/>
              <a:buFont typeface="Noto Sans Symbols"/>
              <a:buChar char="⮚"/>
            </a:pPr>
            <a:r>
              <a:rPr lang="de-DE" sz="2300" b="1" i="0" u="none" strike="noStrike" cap="none" noProof="0" dirty="0">
                <a:solidFill>
                  <a:schemeClr val="dk1"/>
                </a:solidFill>
                <a:latin typeface="Calibri"/>
                <a:ea typeface="Calibri"/>
                <a:cs typeface="Calibri"/>
                <a:sym typeface="Calibri"/>
              </a:rPr>
              <a:t>Zukunft der Arbeit: </a:t>
            </a:r>
            <a:r>
              <a:rPr lang="de-DE" sz="2300" b="0" i="0" u="none" strike="noStrike" cap="none" noProof="0" dirty="0">
                <a:solidFill>
                  <a:schemeClr val="dk1"/>
                </a:solidFill>
                <a:latin typeface="Calibri"/>
                <a:ea typeface="Calibri"/>
                <a:cs typeface="Calibri"/>
                <a:sym typeface="Calibri"/>
              </a:rPr>
              <a:t>Es handelt sich um Eigenschaften, die KI und Maschinen nicht ohne Weiteres nachahmen können (emotionale Intelligenz, kritisches Urteilsvermögen) und die für lebenslanges Lernen und den Umgang mit Ungewissheit von entscheidender Bedeutung sind.</a:t>
            </a:r>
          </a:p>
          <a:p>
            <a:pPr marL="622300" marR="0" lvl="0" indent="-546100" rtl="0">
              <a:spcBef>
                <a:spcPts val="1200"/>
              </a:spcBef>
              <a:spcAft>
                <a:spcPts val="0"/>
              </a:spcAft>
              <a:buClr>
                <a:srgbClr val="04A6C2"/>
              </a:buClr>
              <a:buSzPts val="2300"/>
              <a:buFont typeface="Noto Sans Symbols"/>
              <a:buChar char="⮚"/>
            </a:pPr>
            <a:r>
              <a:rPr lang="de-DE" sz="2300" b="1" i="0" u="none" strike="noStrike" cap="none" noProof="0" dirty="0">
                <a:solidFill>
                  <a:schemeClr val="dk1"/>
                </a:solidFill>
                <a:latin typeface="Calibri"/>
                <a:ea typeface="Calibri"/>
                <a:cs typeface="Calibri"/>
                <a:sym typeface="Calibri"/>
              </a:rPr>
              <a:t>Globale Kompetenz: </a:t>
            </a:r>
            <a:r>
              <a:rPr lang="de-DE" sz="2300" b="0" i="0" u="none" strike="noStrike" cap="none" noProof="0" dirty="0">
                <a:solidFill>
                  <a:schemeClr val="dk1"/>
                </a:solidFill>
                <a:latin typeface="Calibri"/>
                <a:ea typeface="Calibri"/>
                <a:cs typeface="Calibri"/>
                <a:sym typeface="Calibri"/>
              </a:rPr>
              <a:t>Förderung respektvoller Kommunikation und Zusammenarbeit über verschiedene Kulturen und berufliche Umfelder hinweg.</a:t>
            </a:r>
          </a:p>
          <a:p>
            <a:pPr marL="622300" marR="0" lvl="0" indent="-546100" rtl="0">
              <a:spcBef>
                <a:spcPts val="1200"/>
              </a:spcBef>
              <a:spcAft>
                <a:spcPts val="0"/>
              </a:spcAft>
              <a:buClr>
                <a:srgbClr val="04A6C2"/>
              </a:buClr>
              <a:buSzPts val="2300"/>
              <a:buFont typeface="Noto Sans Symbols"/>
              <a:buChar char="⮚"/>
            </a:pPr>
            <a:r>
              <a:rPr lang="de-DE" sz="2300" b="1" i="0" u="none" strike="noStrike" cap="none" noProof="0" dirty="0">
                <a:solidFill>
                  <a:schemeClr val="dk1"/>
                </a:solidFill>
                <a:latin typeface="Calibri"/>
                <a:ea typeface="Calibri"/>
                <a:cs typeface="Calibri"/>
                <a:sym typeface="Calibri"/>
              </a:rPr>
              <a:t>„Fusion Skills”: </a:t>
            </a:r>
            <a:r>
              <a:rPr lang="de-DE" sz="2300" b="0" i="0" u="none" strike="noStrike" cap="none" noProof="0" dirty="0">
                <a:solidFill>
                  <a:schemeClr val="dk1"/>
                </a:solidFill>
                <a:latin typeface="Calibri"/>
                <a:ea typeface="Calibri"/>
                <a:cs typeface="Calibri"/>
                <a:sym typeface="Calibri"/>
              </a:rPr>
              <a:t>Emotionale, kognitive und praktische Fähigkeiten miteinander verbinden, um Menschen auf zukünftige Chancen vorzubereiten.</a:t>
            </a:r>
          </a:p>
          <a:p>
            <a:pPr marL="0" marR="0" lvl="0" indent="0" rtl="0">
              <a:spcBef>
                <a:spcPts val="1200"/>
              </a:spcBef>
              <a:spcAft>
                <a:spcPts val="0"/>
              </a:spcAft>
              <a:buClr>
                <a:srgbClr val="000000"/>
              </a:buClr>
              <a:buSzPts val="2300"/>
              <a:buFont typeface="Arial"/>
              <a:buNone/>
            </a:pPr>
            <a:endParaRPr lang="de-DE" sz="2300" b="0" i="0" u="none" strike="noStrike" cap="none" noProof="0" dirty="0">
              <a:solidFill>
                <a:schemeClr val="dk1"/>
              </a:solidFill>
              <a:latin typeface="Calibri"/>
              <a:ea typeface="Calibri"/>
              <a:cs typeface="Calibri"/>
              <a:sym typeface="Calibri"/>
            </a:endParaRPr>
          </a:p>
          <a:p>
            <a:pPr marL="0" marR="0" lvl="0" indent="0" rtl="0">
              <a:spcBef>
                <a:spcPts val="1200"/>
              </a:spcBef>
              <a:spcAft>
                <a:spcPts val="0"/>
              </a:spcAft>
              <a:buClr>
                <a:srgbClr val="000000"/>
              </a:buClr>
              <a:buSzPts val="2300"/>
              <a:buFont typeface="Arial"/>
              <a:buNone/>
            </a:pPr>
            <a:endParaRPr lang="de-DE" sz="2300" b="0" i="0" u="none" strike="noStrike" cap="none" noProof="0" dirty="0">
              <a:solidFill>
                <a:schemeClr val="dk1"/>
              </a:solidFill>
              <a:latin typeface="Calibri"/>
              <a:ea typeface="Calibri"/>
              <a:cs typeface="Calibri"/>
              <a:sym typeface="Calibri"/>
            </a:endParaRPr>
          </a:p>
        </p:txBody>
      </p:sp>
      <p:sp>
        <p:nvSpPr>
          <p:cNvPr id="422" name="Google Shape;422;g34519fc2d75_0_96">
            <a:extLst>
              <a:ext uri="{FF2B5EF4-FFF2-40B4-BE49-F238E27FC236}">
                <a16:creationId xmlns:a16="http://schemas.microsoft.com/office/drawing/2014/main" id="{DB815088-AA50-F0C1-7DA8-900DE5086138}"/>
              </a:ext>
            </a:extLst>
          </p:cNvPr>
          <p:cNvSpPr txBox="1"/>
          <p:nvPr/>
        </p:nvSpPr>
        <p:spPr>
          <a:xfrm>
            <a:off x="844700" y="2032275"/>
            <a:ext cx="15583200" cy="86173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de-DE" sz="5000" b="1" i="0" u="none" strike="noStrike" cap="none" noProof="0" dirty="0" err="1">
                <a:solidFill>
                  <a:schemeClr val="dk1"/>
                </a:solidFill>
                <a:latin typeface="Calibri"/>
                <a:ea typeface="Calibri"/>
                <a:cs typeface="Calibri"/>
                <a:sym typeface="Calibri"/>
              </a:rPr>
              <a:t>Transversalität</a:t>
            </a:r>
            <a:r>
              <a:rPr lang="de-DE" sz="5000" b="1" i="0" u="none" strike="noStrike" cap="none" noProof="0" dirty="0">
                <a:solidFill>
                  <a:schemeClr val="dk1"/>
                </a:solidFill>
                <a:latin typeface="Calibri"/>
                <a:ea typeface="Calibri"/>
                <a:cs typeface="Calibri"/>
                <a:sym typeface="Calibri"/>
              </a:rPr>
              <a:t> und bleibender Wert von Soft Skills</a:t>
            </a:r>
          </a:p>
        </p:txBody>
      </p:sp>
      <p:sp>
        <p:nvSpPr>
          <p:cNvPr id="423" name="Google Shape;423;g34519fc2d75_0_96">
            <a:extLst>
              <a:ext uri="{FF2B5EF4-FFF2-40B4-BE49-F238E27FC236}">
                <a16:creationId xmlns:a16="http://schemas.microsoft.com/office/drawing/2014/main" id="{CC787F8D-3F36-174E-3BF2-4F7850678980}"/>
              </a:ext>
            </a:extLst>
          </p:cNvPr>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37</a:t>
            </a:fld>
            <a:endParaRPr lang="de-DE" noProof="0" dirty="0"/>
          </a:p>
        </p:txBody>
      </p:sp>
      <p:pic>
        <p:nvPicPr>
          <p:cNvPr id="424" name="Google Shape;424;g34519fc2d75_0_96">
            <a:extLst>
              <a:ext uri="{FF2B5EF4-FFF2-40B4-BE49-F238E27FC236}">
                <a16:creationId xmlns:a16="http://schemas.microsoft.com/office/drawing/2014/main" id="{EB0DFC29-AFE5-67A7-6FE3-B92360F05AF2}"/>
              </a:ext>
            </a:extLst>
          </p:cNvPr>
          <p:cNvPicPr preferRelativeResize="0"/>
          <p:nvPr/>
        </p:nvPicPr>
        <p:blipFill rotWithShape="1">
          <a:blip r:embed="rId5">
            <a:alphaModFix/>
          </a:blip>
          <a:srcRect/>
          <a:stretch/>
        </p:blipFill>
        <p:spPr>
          <a:xfrm>
            <a:off x="11030900" y="3364505"/>
            <a:ext cx="7162150" cy="5942695"/>
          </a:xfrm>
          <a:prstGeom prst="rect">
            <a:avLst/>
          </a:prstGeom>
          <a:noFill/>
          <a:ln>
            <a:noFill/>
          </a:ln>
        </p:spPr>
      </p:pic>
    </p:spTree>
    <p:extLst>
      <p:ext uri="{BB962C8B-B14F-4D97-AF65-F5344CB8AC3E}">
        <p14:creationId xmlns:p14="http://schemas.microsoft.com/office/powerpoint/2010/main" val="7439948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0" name="Google Shape;430;g34519fc2d75_0_104"/>
          <p:cNvSpPr/>
          <p:nvPr/>
        </p:nvSpPr>
        <p:spPr>
          <a:xfrm rot="10800000" flipH="1">
            <a:off x="-1033803" y="-652918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31" name="Google Shape;431;g34519fc2d75_0_104"/>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32" name="Google Shape;432;g34519fc2d75_0_104"/>
          <p:cNvSpPr txBox="1"/>
          <p:nvPr/>
        </p:nvSpPr>
        <p:spPr>
          <a:xfrm>
            <a:off x="1110500" y="4202825"/>
            <a:ext cx="10805400" cy="47871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3000"/>
              <a:buFont typeface="Arial"/>
              <a:buNone/>
            </a:pPr>
            <a:r>
              <a:rPr lang="de-DE" sz="3000" b="1" i="0" u="none" strike="noStrike" cap="none" noProof="0" dirty="0">
                <a:solidFill>
                  <a:schemeClr val="dk1"/>
                </a:solidFill>
                <a:latin typeface="Calibri"/>
                <a:ea typeface="Calibri"/>
                <a:cs typeface="Calibri"/>
                <a:sym typeface="Calibri"/>
              </a:rPr>
              <a:t>Die 10 Soft Skills der Zukunft (Weltwirtschaftsforum):</a:t>
            </a:r>
          </a:p>
          <a:p>
            <a:pPr marL="457200" marR="0" lvl="0" indent="-419100" algn="just" rtl="0">
              <a:lnSpc>
                <a:spcPct val="150000"/>
              </a:lnSpc>
              <a:spcBef>
                <a:spcPts val="1200"/>
              </a:spcBef>
              <a:spcAft>
                <a:spcPts val="0"/>
              </a:spcAft>
              <a:buClr>
                <a:srgbClr val="04A6C2"/>
              </a:buClr>
              <a:buSzPts val="3000"/>
              <a:buFont typeface="Noto Sans Symbols"/>
              <a:buAutoNum type="arabicPeriod"/>
            </a:pPr>
            <a:r>
              <a:rPr lang="de-DE" sz="3000" b="0" i="0" u="none" strike="noStrike" cap="none" noProof="0" dirty="0">
                <a:solidFill>
                  <a:schemeClr val="dk1"/>
                </a:solidFill>
                <a:latin typeface="Calibri"/>
                <a:ea typeface="Calibri"/>
                <a:cs typeface="Calibri"/>
                <a:sym typeface="Calibri"/>
              </a:rPr>
              <a:t>Analytisches Denken</a:t>
            </a:r>
          </a:p>
          <a:p>
            <a:pPr marL="457200" marR="0" lvl="0" indent="-419100" algn="just" rtl="0">
              <a:lnSpc>
                <a:spcPct val="150000"/>
              </a:lnSpc>
              <a:spcBef>
                <a:spcPts val="1200"/>
              </a:spcBef>
              <a:spcAft>
                <a:spcPts val="0"/>
              </a:spcAft>
              <a:buClr>
                <a:srgbClr val="04A6C2"/>
              </a:buClr>
              <a:buSzPts val="3000"/>
              <a:buFont typeface="Noto Sans Symbols"/>
              <a:buAutoNum type="arabicPeriod"/>
            </a:pPr>
            <a:r>
              <a:rPr lang="de-DE" sz="3000" b="0" i="0" u="none" strike="noStrike" cap="none" noProof="0" dirty="0">
                <a:solidFill>
                  <a:schemeClr val="dk1"/>
                </a:solidFill>
                <a:latin typeface="Calibri"/>
                <a:ea typeface="Calibri"/>
                <a:cs typeface="Calibri"/>
                <a:sym typeface="Calibri"/>
              </a:rPr>
              <a:t>Belastbarkeit, Flexibilität und Agilität</a:t>
            </a:r>
          </a:p>
          <a:p>
            <a:pPr marL="457200" marR="0" lvl="0" indent="-419100" algn="just" rtl="0">
              <a:lnSpc>
                <a:spcPct val="150000"/>
              </a:lnSpc>
              <a:spcBef>
                <a:spcPts val="1200"/>
              </a:spcBef>
              <a:spcAft>
                <a:spcPts val="0"/>
              </a:spcAft>
              <a:buClr>
                <a:srgbClr val="04A6C2"/>
              </a:buClr>
              <a:buSzPts val="3000"/>
              <a:buFont typeface="Noto Sans Symbols"/>
              <a:buAutoNum type="arabicPeriod"/>
            </a:pPr>
            <a:r>
              <a:rPr lang="de-DE" sz="3000" b="0" i="0" u="none" strike="noStrike" cap="none" noProof="0" dirty="0">
                <a:solidFill>
                  <a:schemeClr val="dk1"/>
                </a:solidFill>
                <a:latin typeface="Calibri"/>
                <a:ea typeface="Calibri"/>
                <a:cs typeface="Calibri"/>
                <a:sym typeface="Calibri"/>
              </a:rPr>
              <a:t>Führungsqualitäten und sozialer Einfluss</a:t>
            </a:r>
          </a:p>
          <a:p>
            <a:pPr marL="457200" marR="0" lvl="0" indent="-419100" algn="just" rtl="0">
              <a:lnSpc>
                <a:spcPct val="150000"/>
              </a:lnSpc>
              <a:spcBef>
                <a:spcPts val="1200"/>
              </a:spcBef>
              <a:spcAft>
                <a:spcPts val="0"/>
              </a:spcAft>
              <a:buClr>
                <a:srgbClr val="04A6C2"/>
              </a:buClr>
              <a:buSzPts val="3000"/>
              <a:buFont typeface="Noto Sans Symbols"/>
              <a:buAutoNum type="arabicPeriod"/>
            </a:pPr>
            <a:r>
              <a:rPr lang="de-DE" sz="3000" b="0" i="0" u="none" strike="noStrike" cap="none" noProof="0" dirty="0">
                <a:solidFill>
                  <a:schemeClr val="dk1"/>
                </a:solidFill>
                <a:latin typeface="Calibri"/>
                <a:ea typeface="Calibri"/>
                <a:cs typeface="Calibri"/>
                <a:sym typeface="Calibri"/>
              </a:rPr>
              <a:t>Kreatives Denken</a:t>
            </a:r>
          </a:p>
          <a:p>
            <a:pPr marL="457200" marR="0" lvl="0" indent="-419100" algn="just" rtl="0">
              <a:lnSpc>
                <a:spcPct val="150000"/>
              </a:lnSpc>
              <a:spcBef>
                <a:spcPts val="1200"/>
              </a:spcBef>
              <a:spcAft>
                <a:spcPts val="0"/>
              </a:spcAft>
              <a:buClr>
                <a:srgbClr val="04A6C2"/>
              </a:buClr>
              <a:buSzPts val="3000"/>
              <a:buFont typeface="Noto Sans Symbols"/>
              <a:buAutoNum type="arabicPeriod"/>
            </a:pPr>
            <a:r>
              <a:rPr lang="de-DE" sz="3000" b="0" i="0" u="none" strike="noStrike" cap="none" noProof="0" dirty="0">
                <a:solidFill>
                  <a:schemeClr val="dk1"/>
                </a:solidFill>
                <a:latin typeface="Calibri"/>
                <a:ea typeface="Calibri"/>
                <a:cs typeface="Calibri"/>
                <a:sym typeface="Calibri"/>
              </a:rPr>
              <a:t>Motivation und Selbstbewusstsein</a:t>
            </a:r>
          </a:p>
        </p:txBody>
      </p:sp>
      <p:sp>
        <p:nvSpPr>
          <p:cNvPr id="433" name="Google Shape;433;g34519fc2d75_0_104"/>
          <p:cNvSpPr txBox="1"/>
          <p:nvPr/>
        </p:nvSpPr>
        <p:spPr>
          <a:xfrm>
            <a:off x="2713650" y="2822325"/>
            <a:ext cx="12860700" cy="86173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de-DE" sz="5000" b="1" i="0" u="none" strike="noStrike" cap="none" noProof="0" dirty="0" err="1">
                <a:solidFill>
                  <a:schemeClr val="dk1"/>
                </a:solidFill>
                <a:latin typeface="Calibri"/>
                <a:ea typeface="Calibri"/>
                <a:cs typeface="Calibri"/>
                <a:sym typeface="Calibri"/>
              </a:rPr>
              <a:t>Transversalität</a:t>
            </a:r>
            <a:r>
              <a:rPr lang="de-DE" sz="5000" b="1" i="0" u="none" strike="noStrike" cap="none" noProof="0" dirty="0">
                <a:solidFill>
                  <a:schemeClr val="dk1"/>
                </a:solidFill>
                <a:latin typeface="Calibri"/>
                <a:ea typeface="Calibri"/>
                <a:cs typeface="Calibri"/>
                <a:sym typeface="Calibri"/>
              </a:rPr>
              <a:t> und dauerhafter Wert von Soft Skills</a:t>
            </a:r>
            <a:endParaRPr lang="de-DE" noProof="0" dirty="0"/>
          </a:p>
        </p:txBody>
      </p:sp>
      <p:sp>
        <p:nvSpPr>
          <p:cNvPr id="434" name="Google Shape;434;g34519fc2d75_0_104"/>
          <p:cNvSpPr txBox="1"/>
          <p:nvPr/>
        </p:nvSpPr>
        <p:spPr>
          <a:xfrm>
            <a:off x="9074250" y="4202825"/>
            <a:ext cx="8023500" cy="4787100"/>
          </a:xfrm>
          <a:prstGeom prst="rect">
            <a:avLst/>
          </a:prstGeom>
          <a:noFill/>
          <a:ln>
            <a:noFill/>
          </a:ln>
        </p:spPr>
        <p:txBody>
          <a:bodyPr spcFirstLastPara="1" wrap="square" lIns="91425" tIns="45700" rIns="91425" bIns="45700" anchor="t" anchorCtr="0">
            <a:spAutoFit/>
          </a:bodyPr>
          <a:lstStyle/>
          <a:p>
            <a:pPr marL="457200" marR="0" lvl="0" indent="0" algn="just" rtl="0">
              <a:lnSpc>
                <a:spcPct val="150000"/>
              </a:lnSpc>
              <a:spcBef>
                <a:spcPts val="1200"/>
              </a:spcBef>
              <a:spcAft>
                <a:spcPts val="0"/>
              </a:spcAft>
              <a:buClr>
                <a:srgbClr val="000000"/>
              </a:buClr>
              <a:buSzPts val="3000"/>
              <a:buFont typeface="Arial"/>
              <a:buNone/>
            </a:pPr>
            <a:endParaRPr lang="de-DE" sz="3000" b="0" i="0" u="none" strike="noStrike" cap="none" noProof="0" dirty="0">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startAt="6"/>
            </a:pPr>
            <a:r>
              <a:rPr lang="de-DE" sz="3000" b="0" i="0" u="none" strike="noStrike" cap="none" noProof="0" dirty="0">
                <a:solidFill>
                  <a:schemeClr val="dk1"/>
                </a:solidFill>
                <a:latin typeface="Calibri"/>
                <a:ea typeface="Calibri"/>
                <a:cs typeface="Calibri"/>
                <a:sym typeface="Calibri"/>
              </a:rPr>
              <a:t>Technologische Kompetenz</a:t>
            </a:r>
          </a:p>
          <a:p>
            <a:pPr marL="457200" marR="0" lvl="0" indent="-419100" algn="just" rtl="0">
              <a:lnSpc>
                <a:spcPct val="150000"/>
              </a:lnSpc>
              <a:spcBef>
                <a:spcPts val="1200"/>
              </a:spcBef>
              <a:spcAft>
                <a:spcPts val="0"/>
              </a:spcAft>
              <a:buClr>
                <a:srgbClr val="04A6C2"/>
              </a:buClr>
              <a:buSzPts val="3000"/>
              <a:buFont typeface="Noto Sans Symbols"/>
              <a:buAutoNum type="arabicPeriod" startAt="6"/>
            </a:pPr>
            <a:r>
              <a:rPr lang="de-DE" sz="3000" b="0" i="0" u="none" strike="noStrike" cap="none" noProof="0" dirty="0">
                <a:solidFill>
                  <a:schemeClr val="dk1"/>
                </a:solidFill>
                <a:latin typeface="Calibri"/>
                <a:ea typeface="Calibri"/>
                <a:cs typeface="Calibri"/>
                <a:sym typeface="Calibri"/>
              </a:rPr>
              <a:t>Empathie und aktives Zuhören</a:t>
            </a:r>
          </a:p>
          <a:p>
            <a:pPr marL="457200" marR="0" lvl="0" indent="-419100" algn="just" rtl="0">
              <a:lnSpc>
                <a:spcPct val="150000"/>
              </a:lnSpc>
              <a:spcBef>
                <a:spcPts val="1200"/>
              </a:spcBef>
              <a:spcAft>
                <a:spcPts val="0"/>
              </a:spcAft>
              <a:buClr>
                <a:srgbClr val="04A6C2"/>
              </a:buClr>
              <a:buSzPts val="3000"/>
              <a:buFont typeface="Noto Sans Symbols"/>
              <a:buAutoNum type="arabicPeriod" startAt="6"/>
            </a:pPr>
            <a:r>
              <a:rPr lang="de-DE" sz="3000" b="0" i="0" u="none" strike="noStrike" cap="none" noProof="0" dirty="0">
                <a:solidFill>
                  <a:schemeClr val="dk1"/>
                </a:solidFill>
                <a:latin typeface="Calibri"/>
                <a:ea typeface="Calibri"/>
                <a:cs typeface="Calibri"/>
                <a:sym typeface="Calibri"/>
              </a:rPr>
              <a:t>Neugier und lebenslanges Lernen</a:t>
            </a:r>
          </a:p>
          <a:p>
            <a:pPr marL="457200" marR="0" lvl="0" indent="-419100" algn="just" rtl="0">
              <a:lnSpc>
                <a:spcPct val="150000"/>
              </a:lnSpc>
              <a:spcBef>
                <a:spcPts val="1200"/>
              </a:spcBef>
              <a:spcAft>
                <a:spcPts val="0"/>
              </a:spcAft>
              <a:buClr>
                <a:srgbClr val="04A6C2"/>
              </a:buClr>
              <a:buSzPts val="3000"/>
              <a:buFont typeface="Noto Sans Symbols"/>
              <a:buAutoNum type="arabicPeriod" startAt="6"/>
            </a:pPr>
            <a:r>
              <a:rPr lang="de-DE" sz="3000" b="0" i="0" u="none" strike="noStrike" cap="none" noProof="0" dirty="0">
                <a:solidFill>
                  <a:schemeClr val="dk1"/>
                </a:solidFill>
                <a:latin typeface="Calibri"/>
                <a:ea typeface="Calibri"/>
                <a:cs typeface="Calibri"/>
                <a:sym typeface="Calibri"/>
              </a:rPr>
              <a:t>Talentmanagement</a:t>
            </a:r>
          </a:p>
          <a:p>
            <a:pPr marL="457200" marR="0" lvl="0" indent="-419100" algn="just" rtl="0">
              <a:lnSpc>
                <a:spcPct val="150000"/>
              </a:lnSpc>
              <a:spcBef>
                <a:spcPts val="1200"/>
              </a:spcBef>
              <a:spcAft>
                <a:spcPts val="0"/>
              </a:spcAft>
              <a:buClr>
                <a:srgbClr val="04A6C2"/>
              </a:buClr>
              <a:buSzPts val="3000"/>
              <a:buFont typeface="Noto Sans Symbols"/>
              <a:buAutoNum type="arabicPeriod" startAt="6"/>
            </a:pPr>
            <a:r>
              <a:rPr lang="de-DE" sz="3000" b="0" i="0" u="none" strike="noStrike" cap="none" noProof="0" dirty="0">
                <a:solidFill>
                  <a:schemeClr val="dk1"/>
                </a:solidFill>
                <a:latin typeface="Calibri"/>
                <a:ea typeface="Calibri"/>
                <a:cs typeface="Calibri"/>
                <a:sym typeface="Calibri"/>
              </a:rPr>
              <a:t>Serviceorientierung und Kundenfokus</a:t>
            </a:r>
          </a:p>
        </p:txBody>
      </p:sp>
      <p:sp>
        <p:nvSpPr>
          <p:cNvPr id="435" name="Google Shape;435;g34519fc2d75_0_104"/>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38</a:t>
            </a:fld>
            <a:endParaRPr lang="de-DE" noProof="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440"/>
        <p:cNvGrpSpPr/>
        <p:nvPr/>
      </p:nvGrpSpPr>
      <p:grpSpPr>
        <a:xfrm>
          <a:off x="0" y="0"/>
          <a:ext cx="0" cy="0"/>
          <a:chOff x="0" y="0"/>
          <a:chExt cx="0" cy="0"/>
        </a:xfrm>
      </p:grpSpPr>
      <p:sp>
        <p:nvSpPr>
          <p:cNvPr id="441" name="Google Shape;441;g34519fc2d75_0_112"/>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42" name="Google Shape;442;g34519fc2d75_0_112"/>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43" name="Google Shape;443;g34519fc2d75_0_112"/>
          <p:cNvSpPr txBox="1"/>
          <p:nvPr/>
        </p:nvSpPr>
        <p:spPr>
          <a:xfrm>
            <a:off x="952325" y="4829463"/>
            <a:ext cx="15163800" cy="42561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3500"/>
              <a:buFont typeface="Arial"/>
              <a:buNone/>
            </a:pPr>
            <a:r>
              <a:rPr lang="de-DE" sz="3500" b="1" i="0" u="none" strike="noStrike" cap="none" noProof="0" dirty="0">
                <a:solidFill>
                  <a:schemeClr val="dk1"/>
                </a:solidFill>
                <a:latin typeface="Calibri"/>
                <a:ea typeface="Calibri"/>
                <a:cs typeface="Calibri"/>
                <a:sym typeface="Calibri"/>
              </a:rPr>
              <a:t>Soft Skills in Aktion – 5 verschiedene Anwendungsbereiche:</a:t>
            </a:r>
          </a:p>
          <a:p>
            <a:pPr marL="622300" marR="0" lvl="0" indent="-590550" algn="just" rtl="0">
              <a:lnSpc>
                <a:spcPct val="115000"/>
              </a:lnSpc>
              <a:spcBef>
                <a:spcPts val="1200"/>
              </a:spcBef>
              <a:spcAft>
                <a:spcPts val="0"/>
              </a:spcAft>
              <a:buClr>
                <a:srgbClr val="04A6C2"/>
              </a:buClr>
              <a:buSzPts val="3000"/>
              <a:buFont typeface="Noto Sans Symbols"/>
              <a:buAutoNum type="arabicPeriod"/>
            </a:pPr>
            <a:r>
              <a:rPr lang="de-DE" sz="30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9"/>
                  </a:ext>
                </a:extLst>
              </a:rPr>
              <a:t>bei der Einführung nachhaltiger Praktiken</a:t>
            </a:r>
            <a:endParaRPr lang="de-DE" sz="30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0"/>
                </a:ext>
              </a:extLst>
            </a:endParaRPr>
          </a:p>
          <a:p>
            <a:pPr marL="622300" marR="0" lvl="0" indent="-590550" algn="just" rtl="0">
              <a:lnSpc>
                <a:spcPct val="115000"/>
              </a:lnSpc>
              <a:spcBef>
                <a:spcPts val="1200"/>
              </a:spcBef>
              <a:spcAft>
                <a:spcPts val="0"/>
              </a:spcAft>
              <a:buClr>
                <a:srgbClr val="04A6C2"/>
              </a:buClr>
              <a:buSzPts val="3000"/>
              <a:buFont typeface="Calibri"/>
              <a:buAutoNum type="arabicPeriod"/>
            </a:pPr>
            <a:r>
              <a:rPr lang="de-DE" sz="30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1"/>
                  </a:ext>
                </a:extLst>
              </a:rPr>
              <a:t>bei der Bewältigung des technologischen Wandels</a:t>
            </a:r>
            <a:endParaRPr lang="de-DE" sz="30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2"/>
                </a:ext>
              </a:extLst>
            </a:endParaRPr>
          </a:p>
          <a:p>
            <a:pPr marL="622300" marR="0" lvl="0" indent="-590550" algn="just" rtl="0">
              <a:lnSpc>
                <a:spcPct val="115000"/>
              </a:lnSpc>
              <a:spcBef>
                <a:spcPts val="1200"/>
              </a:spcBef>
              <a:spcAft>
                <a:spcPts val="0"/>
              </a:spcAft>
              <a:buClr>
                <a:srgbClr val="04A6C2"/>
              </a:buClr>
              <a:buSzPts val="3000"/>
              <a:buFont typeface="Calibri"/>
              <a:buAutoNum type="arabicPeriod"/>
            </a:pPr>
            <a:r>
              <a:rPr lang="de-DE" sz="30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3"/>
                  </a:ext>
                </a:extLst>
              </a:rPr>
              <a:t>für eine unternehmerische Denkweise</a:t>
            </a:r>
            <a:endParaRPr lang="de-DE" sz="30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4"/>
                </a:ext>
              </a:extLst>
            </a:endParaRPr>
          </a:p>
          <a:p>
            <a:pPr marL="622300" marR="0" lvl="0" indent="-590550" algn="just" rtl="0">
              <a:lnSpc>
                <a:spcPct val="115000"/>
              </a:lnSpc>
              <a:spcBef>
                <a:spcPts val="1200"/>
              </a:spcBef>
              <a:spcAft>
                <a:spcPts val="0"/>
              </a:spcAft>
              <a:buClr>
                <a:srgbClr val="04A6C2"/>
              </a:buClr>
              <a:buSzPts val="3000"/>
              <a:buFont typeface="Calibri"/>
              <a:buAutoNum type="arabicPeriod"/>
            </a:pPr>
            <a:r>
              <a:rPr lang="de-DE" sz="30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5"/>
                  </a:ext>
                </a:extLst>
              </a:rPr>
              <a:t>bei der sektorübergreifenden Arbeit</a:t>
            </a:r>
            <a:endParaRPr lang="de-DE" sz="30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6"/>
                </a:ext>
              </a:extLst>
            </a:endParaRPr>
          </a:p>
          <a:p>
            <a:pPr marL="622300" marR="0" lvl="0" indent="-590550" algn="just" rtl="0">
              <a:lnSpc>
                <a:spcPct val="115000"/>
              </a:lnSpc>
              <a:spcBef>
                <a:spcPts val="1200"/>
              </a:spcBef>
              <a:spcAft>
                <a:spcPts val="0"/>
              </a:spcAft>
              <a:buClr>
                <a:srgbClr val="04A6C2"/>
              </a:buClr>
              <a:buSzPts val="3000"/>
              <a:buFont typeface="Calibri"/>
              <a:buAutoNum type="arabicPeriod"/>
            </a:pPr>
            <a:r>
              <a:rPr lang="de-DE" sz="3000" b="0"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7"/>
                  </a:ext>
                </a:extLst>
              </a:rPr>
              <a:t>für die berufliche Entwicklung und Mobilität</a:t>
            </a:r>
            <a:endParaRPr lang="de-DE" sz="3000" b="0" i="0" u="none" strike="noStrike" cap="none" noProof="0" dirty="0">
              <a:solidFill>
                <a:schemeClr val="dk1"/>
              </a:solidFill>
              <a:latin typeface="Calibri"/>
              <a:ea typeface="Calibri"/>
              <a:cs typeface="Calibri"/>
              <a:sym typeface="Calibri"/>
            </a:endParaRPr>
          </a:p>
        </p:txBody>
      </p:sp>
      <p:sp>
        <p:nvSpPr>
          <p:cNvPr id="444" name="Google Shape;444;g34519fc2d75_0_112"/>
          <p:cNvSpPr txBox="1"/>
          <p:nvPr/>
        </p:nvSpPr>
        <p:spPr>
          <a:xfrm>
            <a:off x="952325" y="3339300"/>
            <a:ext cx="15583200" cy="86173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de-DE" sz="5000" b="1" i="0" u="none" strike="noStrike" cap="none" noProof="0" dirty="0" err="1">
                <a:solidFill>
                  <a:schemeClr val="dk1"/>
                </a:solidFill>
                <a:latin typeface="Calibri"/>
                <a:ea typeface="Calibri"/>
                <a:cs typeface="Calibri"/>
                <a:sym typeface="Calibri"/>
              </a:rPr>
              <a:t>Transversalität</a:t>
            </a:r>
            <a:r>
              <a:rPr lang="de-DE" sz="5000" b="1" i="0" u="none" strike="noStrike" cap="none" noProof="0" dirty="0">
                <a:solidFill>
                  <a:schemeClr val="dk1"/>
                </a:solidFill>
                <a:latin typeface="Calibri"/>
                <a:ea typeface="Calibri"/>
                <a:cs typeface="Calibri"/>
                <a:sym typeface="Calibri"/>
              </a:rPr>
              <a:t> und dauerhafter Wert von Soft Skills</a:t>
            </a:r>
            <a:endParaRPr lang="de-DE" noProof="0" dirty="0"/>
          </a:p>
        </p:txBody>
      </p:sp>
      <p:sp>
        <p:nvSpPr>
          <p:cNvPr id="445" name="Google Shape;445;g34519fc2d75_0_11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39</a:t>
            </a:fld>
            <a:endParaRPr lang="de-DE" noProof="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g34519fc2d75_0_0"/>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143" name="Google Shape;143;g34519fc2d75_0_0"/>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144" name="Google Shape;144;g34519fc2d75_0_0"/>
          <p:cNvSpPr txBox="1"/>
          <p:nvPr/>
        </p:nvSpPr>
        <p:spPr>
          <a:xfrm>
            <a:off x="4328050" y="1121700"/>
            <a:ext cx="101640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de-DE" sz="5000" b="1" i="0" u="none" strike="noStrike" cap="none" noProof="0" dirty="0">
                <a:solidFill>
                  <a:schemeClr val="dk1"/>
                </a:solidFill>
                <a:latin typeface="Calibri"/>
                <a:ea typeface="Calibri"/>
                <a:cs typeface="Calibri"/>
                <a:sym typeface="Calibri"/>
              </a:rPr>
              <a:t>Führungskompetenzen</a:t>
            </a:r>
            <a:endParaRPr lang="de-DE" sz="5000" b="0" i="0" u="none" strike="noStrike" cap="none" noProof="0" dirty="0">
              <a:solidFill>
                <a:schemeClr val="dk1"/>
              </a:solidFill>
              <a:latin typeface="Calibri"/>
              <a:ea typeface="Calibri"/>
              <a:cs typeface="Calibri"/>
              <a:sym typeface="Calibri"/>
            </a:endParaRPr>
          </a:p>
        </p:txBody>
      </p:sp>
      <p:sp>
        <p:nvSpPr>
          <p:cNvPr id="145" name="Google Shape;145;g34519fc2d75_0_0"/>
          <p:cNvSpPr txBox="1"/>
          <p:nvPr/>
        </p:nvSpPr>
        <p:spPr>
          <a:xfrm>
            <a:off x="1176765" y="2176430"/>
            <a:ext cx="16306800" cy="6786433"/>
          </a:xfrm>
          <a:prstGeom prst="rect">
            <a:avLst/>
          </a:prstGeom>
          <a:noFill/>
          <a:ln>
            <a:noFill/>
          </a:ln>
        </p:spPr>
        <p:txBody>
          <a:bodyPr spcFirstLastPara="1" wrap="square" lIns="91425" tIns="45700" rIns="91425" bIns="45700" anchor="t" anchorCtr="0">
            <a:spAutoFit/>
          </a:bodyPr>
          <a:lstStyle/>
          <a:p>
            <a:pPr marL="0" marR="0" lvl="0" indent="0" rtl="0">
              <a:spcBef>
                <a:spcPts val="1200"/>
              </a:spcBef>
              <a:spcAft>
                <a:spcPts val="0"/>
              </a:spcAft>
              <a:buClr>
                <a:srgbClr val="000000"/>
              </a:buClr>
              <a:buSzPts val="2500"/>
              <a:buFont typeface="Arial"/>
              <a:buNone/>
            </a:pPr>
            <a:r>
              <a:rPr lang="de-DE" sz="2500" b="1" i="0" u="none" strike="noStrike" cap="none" noProof="0" dirty="0">
                <a:solidFill>
                  <a:schemeClr val="dk1"/>
                </a:solidFill>
                <a:latin typeface="Calibri"/>
                <a:ea typeface="Calibri"/>
                <a:cs typeface="Calibri"/>
                <a:sym typeface="Calibri"/>
              </a:rPr>
              <a:t>Wichtige Definitionen:</a:t>
            </a:r>
          </a:p>
          <a:p>
            <a:pPr marL="622300" marR="0" lvl="0" indent="-558800" rtl="0">
              <a:spcBef>
                <a:spcPts val="1200"/>
              </a:spcBef>
              <a:spcAft>
                <a:spcPts val="0"/>
              </a:spcAft>
              <a:buClr>
                <a:srgbClr val="04A6C2"/>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Kommunikation </a:t>
            </a:r>
            <a:r>
              <a:rPr lang="de-DE" sz="2500" b="0" i="0" u="none" strike="noStrike" cap="none" noProof="0" dirty="0">
                <a:solidFill>
                  <a:schemeClr val="dk1"/>
                </a:solidFill>
                <a:latin typeface="Calibri"/>
                <a:ea typeface="Calibri"/>
                <a:cs typeface="Calibri"/>
                <a:sym typeface="Calibri"/>
              </a:rPr>
              <a:t>– Die Fähigkeit, Ideen klar auszudrücken, aktiv zuzuhören und einen reibungslosen Informationsfluss innerhalb des Teams sicherzustellen. Dies ist entscheidend, um Missverständnisse auszuräumen und den Zusammenhalt des Teams zu gewährleisten.</a:t>
            </a:r>
          </a:p>
          <a:p>
            <a:pPr marL="622300" marR="0" lvl="0" indent="-558800" rtl="0">
              <a:spcBef>
                <a:spcPts val="1200"/>
              </a:spcBef>
              <a:spcAft>
                <a:spcPts val="0"/>
              </a:spcAft>
              <a:buClr>
                <a:srgbClr val="04A6C2"/>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Führungsqualitäten </a:t>
            </a:r>
            <a:r>
              <a:rPr lang="de-DE" sz="2500" b="0" i="0" u="none" strike="noStrike" cap="none" noProof="0" dirty="0">
                <a:solidFill>
                  <a:schemeClr val="dk1"/>
                </a:solidFill>
                <a:latin typeface="Calibri"/>
                <a:ea typeface="Calibri"/>
                <a:cs typeface="Calibri"/>
                <a:sym typeface="Calibri"/>
              </a:rPr>
              <a:t>– Die Fähigkeit, zu inspirieren, anzuleiten und Entscheidungen zu treffen, während gleichzeitig die künstlerische Vision und das Wohlergehen des Teams im Gleichgewicht gehalten werden. Dies spielt eine wichtige Rolle bei der Lösung von Konflikten und der Neuausrichtung von Teams in schwierigen Situationen.</a:t>
            </a:r>
          </a:p>
          <a:p>
            <a:pPr marL="622300" marR="0" lvl="0" indent="-558800" rtl="0">
              <a:spcBef>
                <a:spcPts val="1200"/>
              </a:spcBef>
              <a:spcAft>
                <a:spcPts val="0"/>
              </a:spcAft>
              <a:buClr>
                <a:srgbClr val="04A6C2"/>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Anpassungsfähigkeit </a:t>
            </a:r>
            <a:r>
              <a:rPr lang="de-DE" sz="2500" b="0" i="0" u="none" strike="noStrike" cap="none" noProof="0" dirty="0">
                <a:solidFill>
                  <a:schemeClr val="dk1"/>
                </a:solidFill>
                <a:latin typeface="Calibri"/>
                <a:ea typeface="Calibri"/>
                <a:cs typeface="Calibri"/>
                <a:sym typeface="Calibri"/>
              </a:rPr>
              <a:t>– Die Fähigkeit, sich schnell an veränderte Zeitpläne, Teamdynamiken oder kreative Ausrichtungen anzupassen. Sie ist unerlässlich, um bei unerwarteten Störungen Kontinuität und Produktivität aufrechtzuerhalten.</a:t>
            </a:r>
          </a:p>
          <a:p>
            <a:pPr marL="622300" marR="0" lvl="0" indent="-558800" rtl="0">
              <a:spcBef>
                <a:spcPts val="1200"/>
              </a:spcBef>
              <a:spcAft>
                <a:spcPts val="0"/>
              </a:spcAft>
              <a:buClr>
                <a:srgbClr val="04A6C2"/>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Emotionale Intelligenz </a:t>
            </a:r>
            <a:r>
              <a:rPr lang="de-DE" sz="2500" b="0" i="0" u="none" strike="noStrike" cap="none" noProof="0" dirty="0">
                <a:solidFill>
                  <a:schemeClr val="dk1"/>
                </a:solidFill>
                <a:latin typeface="Calibri"/>
                <a:ea typeface="Calibri"/>
                <a:cs typeface="Calibri"/>
                <a:sym typeface="Calibri"/>
              </a:rPr>
              <a:t>– Das Bewusstsein und die Regulierung der eigenen Emotionen bei gleichzeitigem Verständnis und sensibler Reaktion auf andere. Sie unterstützt die Schaffung eines integrativen, unterstützenden Teamumfelds.</a:t>
            </a:r>
          </a:p>
          <a:p>
            <a:pPr marL="622300" marR="0" lvl="0" indent="-558800" rtl="0">
              <a:spcBef>
                <a:spcPts val="1200"/>
              </a:spcBef>
              <a:spcAft>
                <a:spcPts val="0"/>
              </a:spcAft>
              <a:buClr>
                <a:srgbClr val="04A6C2"/>
              </a:buClr>
              <a:buSzPts val="2500"/>
              <a:buFont typeface="Noto Sans Symbols"/>
              <a:buChar char="⮚"/>
            </a:pPr>
            <a:r>
              <a:rPr lang="de-DE" sz="2500" b="1" i="0" u="none" strike="noStrike" cap="none" noProof="0" dirty="0">
                <a:solidFill>
                  <a:schemeClr val="dk1"/>
                </a:solidFill>
                <a:latin typeface="Calibri"/>
                <a:ea typeface="Calibri"/>
                <a:cs typeface="Calibri"/>
                <a:sym typeface="Calibri"/>
              </a:rPr>
              <a:t>Resilienz </a:t>
            </a:r>
            <a:r>
              <a:rPr lang="de-DE" sz="2500" b="0" i="0" u="none" strike="noStrike" cap="none" noProof="0" dirty="0">
                <a:solidFill>
                  <a:schemeClr val="dk1"/>
                </a:solidFill>
                <a:latin typeface="Calibri"/>
                <a:ea typeface="Calibri"/>
                <a:cs typeface="Calibri"/>
                <a:sym typeface="Calibri"/>
              </a:rPr>
              <a:t>hilft uns, bei Rückschlägen auf dem Boden zu bleiben. Als Fähigkeit geht es darum, mit Druck umzugehen und den Fokus wiederzufinden. Als Kompetenz geht es darum, wie wir uns anderen gegenüber zeigen – indem wir standhaft bleiben, Unterstützung anbieten und uns gemeinsam an Herausforderungen anpassen.</a:t>
            </a:r>
          </a:p>
        </p:txBody>
      </p:sp>
      <p:sp>
        <p:nvSpPr>
          <p:cNvPr id="146" name="Google Shape;146;g34519fc2d75_0_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4</a:t>
            </a:fld>
            <a:endParaRPr lang="de-DE" noProof="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8EFD34-3FF2-1BBC-366B-D28867C7682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9F7D86FB-CB59-5296-E80A-23820F468048}"/>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3D9001B6-C39E-7002-FB41-ED593915F391}"/>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64B03FE0-46CF-ADAC-1008-2A120CA7AFE7}"/>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6000" b="1" i="0" u="none" strike="noStrike" kern="1200" cap="none" spc="0" normalizeH="0" baseline="0" noProof="0" dirty="0">
                <a:ln>
                  <a:noFill/>
                </a:ln>
                <a:solidFill>
                  <a:srgbClr val="3F6031"/>
                </a:solidFill>
                <a:effectLst/>
                <a:uLnTx/>
                <a:uFillTx/>
                <a:latin typeface="Calibri"/>
                <a:ea typeface="+mn-ea"/>
                <a:cs typeface="+mn-cs"/>
              </a:rPr>
              <a:t>Aktivität C2.A3</a:t>
            </a:r>
            <a:endParaRPr kumimoji="0" lang="de-DE"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D252050F-1C7A-90B1-2949-DF574B439791}"/>
              </a:ext>
            </a:extLst>
          </p:cNvPr>
          <p:cNvSpPr txBox="1"/>
          <p:nvPr/>
        </p:nvSpPr>
        <p:spPr>
          <a:xfrm>
            <a:off x="1828800" y="3948619"/>
            <a:ext cx="15866165" cy="841962"/>
          </a:xfrm>
          <a:prstGeom prst="rect">
            <a:avLst/>
          </a:prstGeom>
          <a:noFill/>
        </p:spPr>
        <p:txBody>
          <a:bodyPr wrap="square">
            <a:spAutoFit/>
          </a:bodyPr>
          <a:lstStyle/>
          <a:p>
            <a:pPr marL="80010">
              <a:lnSpc>
                <a:spcPct val="115000"/>
              </a:lnSpc>
              <a:spcBef>
                <a:spcPts val="600"/>
              </a:spcBef>
              <a:spcAft>
                <a:spcPts val="600"/>
              </a:spcAft>
              <a:buClrTx/>
              <a:defRPr/>
            </a:pPr>
            <a:r>
              <a:rPr lang="de-DE" sz="4500" b="1" kern="1200" noProof="0" dirty="0">
                <a:solidFill>
                  <a:srgbClr val="569938"/>
                </a:solidFill>
                <a:latin typeface="Calibri" panose="020F0502020204030204" pitchFamily="34" charset="0"/>
                <a:cs typeface="+mn-cs"/>
              </a:rPr>
              <a:t>Navigieren Sie Ihre Lernreise mit der „Waze”-Metapher</a:t>
            </a:r>
          </a:p>
        </p:txBody>
      </p:sp>
    </p:spTree>
    <p:extLst>
      <p:ext uri="{BB962C8B-B14F-4D97-AF65-F5344CB8AC3E}">
        <p14:creationId xmlns:p14="http://schemas.microsoft.com/office/powerpoint/2010/main" val="8653220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9188C-8711-6096-20A9-61B829D7596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A65F2AD-D2A7-0D7D-CA7C-9C5F95E8A719}"/>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de-DE" noProof="0" dirty="0"/>
          </a:p>
        </p:txBody>
      </p:sp>
      <p:sp>
        <p:nvSpPr>
          <p:cNvPr id="3" name="Freeform 3">
            <a:extLst>
              <a:ext uri="{FF2B5EF4-FFF2-40B4-BE49-F238E27FC236}">
                <a16:creationId xmlns:a16="http://schemas.microsoft.com/office/drawing/2014/main" id="{C6B95079-D985-A183-9701-CCDE8B2FC3F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de-DE" noProof="0" dirty="0"/>
          </a:p>
        </p:txBody>
      </p:sp>
      <p:sp>
        <p:nvSpPr>
          <p:cNvPr id="5" name="TextBox 4">
            <a:extLst>
              <a:ext uri="{FF2B5EF4-FFF2-40B4-BE49-F238E27FC236}">
                <a16:creationId xmlns:a16="http://schemas.microsoft.com/office/drawing/2014/main" id="{751CDA5E-618F-E56D-AE19-241368FB4393}"/>
              </a:ext>
            </a:extLst>
          </p:cNvPr>
          <p:cNvSpPr txBox="1"/>
          <p:nvPr/>
        </p:nvSpPr>
        <p:spPr>
          <a:xfrm>
            <a:off x="1828799" y="2628900"/>
            <a:ext cx="16117335" cy="1015663"/>
          </a:xfrm>
          <a:prstGeom prst="rect">
            <a:avLst/>
          </a:prstGeom>
          <a:noFill/>
        </p:spPr>
        <p:txBody>
          <a:bodyPr wrap="square">
            <a:spAutoFit/>
          </a:bodyPr>
          <a:lstStyle/>
          <a:p>
            <a:pPr lvl="0"/>
            <a:r>
              <a:rPr lang="de-DE" sz="6000" b="1" noProof="0" dirty="0">
                <a:solidFill>
                  <a:srgbClr val="3F6031"/>
                </a:solidFill>
              </a:rPr>
              <a:t>Kapitel 2 Reflexion und wichtige Erkenntnisse</a:t>
            </a:r>
          </a:p>
        </p:txBody>
      </p:sp>
      <p:sp>
        <p:nvSpPr>
          <p:cNvPr id="7" name="TextBox 6">
            <a:extLst>
              <a:ext uri="{FF2B5EF4-FFF2-40B4-BE49-F238E27FC236}">
                <a16:creationId xmlns:a16="http://schemas.microsoft.com/office/drawing/2014/main" id="{110F1A07-BD8F-78CA-99B8-AE13582E3E16}"/>
              </a:ext>
            </a:extLst>
          </p:cNvPr>
          <p:cNvSpPr txBox="1"/>
          <p:nvPr/>
        </p:nvSpPr>
        <p:spPr>
          <a:xfrm>
            <a:off x="2079970" y="4642068"/>
            <a:ext cx="15866165" cy="2323713"/>
          </a:xfrm>
          <a:prstGeom prst="rect">
            <a:avLst/>
          </a:prstGeom>
          <a:noFill/>
        </p:spPr>
        <p:txBody>
          <a:bodyPr wrap="square">
            <a:spAutoFit/>
          </a:bodyPr>
          <a:lstStyle/>
          <a:p>
            <a:pPr marL="722313" indent="-546100">
              <a:spcBef>
                <a:spcPts val="1200"/>
              </a:spcBef>
              <a:spcAft>
                <a:spcPts val="1200"/>
              </a:spcAft>
              <a:buClr>
                <a:srgbClr val="FF0000"/>
              </a:buClr>
              <a:buFont typeface="Calibri" panose="020F0502020204030204" pitchFamily="34" charset="0"/>
              <a:buChar char="?"/>
            </a:pPr>
            <a:r>
              <a:rPr lang="de-DE" sz="3500" b="1" noProof="0" dirty="0"/>
              <a:t>Was sind Ihre 2–3 Schlüsselwörter aus diesem Kapitel?</a:t>
            </a:r>
          </a:p>
          <a:p>
            <a:pPr marL="722313" indent="-546100">
              <a:spcBef>
                <a:spcPts val="1200"/>
              </a:spcBef>
              <a:spcAft>
                <a:spcPts val="1200"/>
              </a:spcAft>
              <a:buClr>
                <a:srgbClr val="FF0000"/>
              </a:buClr>
              <a:buFont typeface="Calibri" panose="020F0502020204030204" pitchFamily="34" charset="0"/>
              <a:buChar char="?"/>
            </a:pPr>
            <a:r>
              <a:rPr lang="de-DE" sz="3500" b="1" noProof="0" dirty="0"/>
              <a:t>Warum sind diese für Sie besonders wichtig?</a:t>
            </a:r>
          </a:p>
          <a:p>
            <a:pPr marL="722313" indent="-546100">
              <a:spcBef>
                <a:spcPts val="1200"/>
              </a:spcBef>
              <a:spcAft>
                <a:spcPts val="1200"/>
              </a:spcAft>
              <a:buClr>
                <a:srgbClr val="FF0000"/>
              </a:buClr>
              <a:buFont typeface="Calibri" panose="020F0502020204030204" pitchFamily="34" charset="0"/>
              <a:buChar char="?"/>
            </a:pPr>
            <a:r>
              <a:rPr lang="de-DE" sz="3500" b="1" noProof="0" dirty="0"/>
              <a:t>Teilen Sie Ihre Gedanken mit der Gruppe und achten Sie auf Gemeinsamkeiten.</a:t>
            </a:r>
          </a:p>
        </p:txBody>
      </p:sp>
    </p:spTree>
    <p:extLst>
      <p:ext uri="{BB962C8B-B14F-4D97-AF65-F5344CB8AC3E}">
        <p14:creationId xmlns:p14="http://schemas.microsoft.com/office/powerpoint/2010/main" val="21250184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481"/>
        <p:cNvGrpSpPr/>
        <p:nvPr/>
      </p:nvGrpSpPr>
      <p:grpSpPr>
        <a:xfrm>
          <a:off x="0" y="0"/>
          <a:ext cx="0" cy="0"/>
          <a:chOff x="0" y="0"/>
          <a:chExt cx="0" cy="0"/>
        </a:xfrm>
      </p:grpSpPr>
      <p:sp>
        <p:nvSpPr>
          <p:cNvPr id="482" name="Google Shape;482;p18"/>
          <p:cNvSpPr/>
          <p:nvPr/>
        </p:nvSpPr>
        <p:spPr>
          <a:xfrm rot="10800000">
            <a:off x="0" y="-2260783"/>
            <a:ext cx="18515825" cy="8008094"/>
          </a:xfrm>
          <a:custGeom>
            <a:avLst/>
            <a:gdLst/>
            <a:ahLst/>
            <a:cxnLst/>
            <a:rect l="l" t="t" r="r" b="b"/>
            <a:pathLst>
              <a:path w="18515825" h="8008094" extrusionOk="0">
                <a:moveTo>
                  <a:pt x="0" y="0"/>
                </a:moveTo>
                <a:lnTo>
                  <a:pt x="18515825" y="0"/>
                </a:lnTo>
                <a:lnTo>
                  <a:pt x="18515825" y="8008095"/>
                </a:lnTo>
                <a:lnTo>
                  <a:pt x="0" y="8008095"/>
                </a:lnTo>
                <a:lnTo>
                  <a:pt x="0" y="0"/>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83" name="Google Shape;483;p18"/>
          <p:cNvSpPr/>
          <p:nvPr/>
        </p:nvSpPr>
        <p:spPr>
          <a:xfrm rot="-9807443" flipH="1">
            <a:off x="2884893" y="-4357319"/>
            <a:ext cx="16531572" cy="7149905"/>
          </a:xfrm>
          <a:custGeom>
            <a:avLst/>
            <a:gdLst/>
            <a:ahLst/>
            <a:cxnLst/>
            <a:rect l="l" t="t" r="r" b="b"/>
            <a:pathLst>
              <a:path w="16531572" h="7149905" extrusionOk="0">
                <a:moveTo>
                  <a:pt x="0" y="7149905"/>
                </a:moveTo>
                <a:lnTo>
                  <a:pt x="16531571" y="7149905"/>
                </a:lnTo>
                <a:lnTo>
                  <a:pt x="16531571" y="0"/>
                </a:lnTo>
                <a:lnTo>
                  <a:pt x="0" y="0"/>
                </a:lnTo>
                <a:lnTo>
                  <a:pt x="0" y="7149905"/>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84" name="Google Shape;484;p18"/>
          <p:cNvSpPr/>
          <p:nvPr/>
        </p:nvSpPr>
        <p:spPr>
          <a:xfrm rot="10800000">
            <a:off x="15687726" y="3362971"/>
            <a:ext cx="1571574" cy="1571574"/>
          </a:xfrm>
          <a:custGeom>
            <a:avLst/>
            <a:gdLst/>
            <a:ahLst/>
            <a:cxnLst/>
            <a:rect l="l" t="t" r="r" b="b"/>
            <a:pathLst>
              <a:path w="1571574" h="1571574" extrusionOk="0">
                <a:moveTo>
                  <a:pt x="0" y="0"/>
                </a:moveTo>
                <a:lnTo>
                  <a:pt x="1571574" y="0"/>
                </a:lnTo>
                <a:lnTo>
                  <a:pt x="1571574" y="1571573"/>
                </a:lnTo>
                <a:lnTo>
                  <a:pt x="0" y="15715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85" name="Google Shape;485;p18"/>
          <p:cNvSpPr/>
          <p:nvPr/>
        </p:nvSpPr>
        <p:spPr>
          <a:xfrm rot="10800000">
            <a:off x="-407121" y="-54287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86" name="Google Shape;486;p18"/>
          <p:cNvSpPr txBox="1"/>
          <p:nvPr/>
        </p:nvSpPr>
        <p:spPr>
          <a:xfrm>
            <a:off x="5598426" y="6282482"/>
            <a:ext cx="7091147" cy="919054"/>
          </a:xfrm>
          <a:prstGeom prst="rect">
            <a:avLst/>
          </a:prstGeom>
          <a:noFill/>
          <a:ln>
            <a:noFill/>
          </a:ln>
        </p:spPr>
        <p:txBody>
          <a:bodyPr spcFirstLastPara="1" wrap="square" lIns="0" tIns="0" rIns="0" bIns="0" anchor="t" anchorCtr="0">
            <a:spAutoFit/>
          </a:bodyPr>
          <a:lstStyle/>
          <a:p>
            <a:pPr marL="0" marR="0" lvl="0" indent="0" algn="ctr" rtl="0">
              <a:lnSpc>
                <a:spcPct val="101004"/>
              </a:lnSpc>
              <a:spcBef>
                <a:spcPts val="0"/>
              </a:spcBef>
              <a:spcAft>
                <a:spcPts val="0"/>
              </a:spcAft>
              <a:buClr>
                <a:srgbClr val="000000"/>
              </a:buClr>
              <a:buSzPts val="6872"/>
              <a:buFont typeface="Arial"/>
              <a:buNone/>
            </a:pPr>
            <a:r>
              <a:rPr lang="de-DE" sz="6872" b="1" i="0" u="none" strike="noStrike" cap="none" noProof="0" dirty="0">
                <a:solidFill>
                  <a:srgbClr val="28853D"/>
                </a:solidFill>
                <a:latin typeface="Calibri"/>
                <a:ea typeface="Calibri"/>
                <a:cs typeface="Calibri"/>
                <a:sym typeface="Calibri"/>
              </a:rPr>
              <a:t>DANKE</a:t>
            </a:r>
            <a:endParaRPr lang="de-DE" sz="1400" b="0" i="0" u="none" strike="noStrike" cap="none" noProof="0" dirty="0">
              <a:solidFill>
                <a:srgbClr val="000000"/>
              </a:solidFill>
              <a:latin typeface="Arial"/>
              <a:ea typeface="Arial"/>
              <a:cs typeface="Arial"/>
              <a:sym typeface="Arial"/>
            </a:endParaRPr>
          </a:p>
        </p:txBody>
      </p:sp>
      <p:sp>
        <p:nvSpPr>
          <p:cNvPr id="487" name="Google Shape;487;p18"/>
          <p:cNvSpPr/>
          <p:nvPr/>
        </p:nvSpPr>
        <p:spPr>
          <a:xfrm>
            <a:off x="2354279" y="9075651"/>
            <a:ext cx="4037279" cy="769812"/>
          </a:xfrm>
          <a:custGeom>
            <a:avLst/>
            <a:gdLst/>
            <a:ahLst/>
            <a:cxnLst/>
            <a:rect l="l" t="t" r="r" b="b"/>
            <a:pathLst>
              <a:path w="4037279" h="769812" extrusionOk="0">
                <a:moveTo>
                  <a:pt x="0" y="0"/>
                </a:moveTo>
                <a:lnTo>
                  <a:pt x="4037279" y="0"/>
                </a:lnTo>
                <a:lnTo>
                  <a:pt x="4037279" y="769813"/>
                </a:lnTo>
                <a:lnTo>
                  <a:pt x="0" y="769813"/>
                </a:lnTo>
                <a:lnTo>
                  <a:pt x="0" y="0"/>
                </a:lnTo>
                <a:close/>
              </a:path>
            </a:pathLst>
          </a:custGeom>
          <a:blipFill rotWithShape="1">
            <a:blip r:embed="rId6">
              <a:alphaModFix/>
            </a:blip>
            <a:stretch>
              <a:fillRect t="-4992" b="-4992"/>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88" name="Google Shape;488;p18"/>
          <p:cNvSpPr txBox="1"/>
          <p:nvPr/>
        </p:nvSpPr>
        <p:spPr>
          <a:xfrm>
            <a:off x="6391558" y="9050895"/>
            <a:ext cx="9542163" cy="1059547"/>
          </a:xfrm>
          <a:prstGeom prst="rect">
            <a:avLst/>
          </a:prstGeom>
          <a:noFill/>
          <a:ln>
            <a:noFill/>
          </a:ln>
        </p:spPr>
        <p:txBody>
          <a:bodyPr spcFirstLastPara="1" wrap="square" lIns="0" tIns="0" rIns="0" bIns="0" anchor="t" anchorCtr="0">
            <a:spAutoFit/>
          </a:bodyPr>
          <a:lstStyle/>
          <a:p>
            <a:pPr marL="0" marR="0" lvl="0" indent="0" algn="l" rtl="0">
              <a:lnSpc>
                <a:spcPct val="140044"/>
              </a:lnSpc>
              <a:spcBef>
                <a:spcPts val="0"/>
              </a:spcBef>
              <a:spcAft>
                <a:spcPts val="0"/>
              </a:spcAft>
              <a:buClr>
                <a:srgbClr val="000000"/>
              </a:buClr>
              <a:buSzPts val="1341"/>
              <a:buFont typeface="Arial"/>
              <a:buNone/>
            </a:pPr>
            <a:r>
              <a:rPr lang="de-DE" sz="1341" b="0" i="0" u="none" strike="noStrike" cap="none" noProof="0" dirty="0">
                <a:solidFill>
                  <a:srgbClr val="000000"/>
                </a:solidFill>
                <a:latin typeface="Calibri"/>
                <a:ea typeface="Calibri"/>
                <a:cs typeface="Calibri"/>
                <a:sym typeface="Calibri"/>
              </a:rPr>
              <a:t>Finanziert durch die Europäische Union. Die geäußerten Ansichten und Meinungen sind jedoch ausschließlich die der Autoren und spiegeln nicht unbedingt die der Europäischen Union oder der Exekutivagentur Bildung, Audiovisuelles und Kultur (EACEA) wider. Weder die Europäische Union noch die EACEA können dafür verantwortlich gemacht werden.</a:t>
            </a:r>
            <a:endParaRPr lang="de-DE" sz="1400" b="0" i="0" u="none" strike="noStrike" cap="none" noProof="0" dirty="0">
              <a:solidFill>
                <a:srgbClr val="000000"/>
              </a:solidFill>
              <a:latin typeface="Arial"/>
              <a:ea typeface="Arial"/>
              <a:cs typeface="Arial"/>
              <a:sym typeface="Arial"/>
            </a:endParaRPr>
          </a:p>
          <a:p>
            <a:pPr marL="0" marR="0" lvl="0" indent="0" algn="ctr" rtl="0">
              <a:lnSpc>
                <a:spcPct val="217375"/>
              </a:lnSpc>
              <a:spcBef>
                <a:spcPts val="0"/>
              </a:spcBef>
              <a:spcAft>
                <a:spcPts val="0"/>
              </a:spcAft>
              <a:buClr>
                <a:srgbClr val="000000"/>
              </a:buClr>
              <a:buSzPts val="1341"/>
              <a:buFont typeface="Arial"/>
              <a:buNone/>
            </a:pPr>
            <a:endParaRPr lang="de-DE" sz="1341" b="0" i="0" u="none" strike="noStrike" cap="none" noProof="0" dirty="0">
              <a:solidFill>
                <a:srgbClr val="000000"/>
              </a:solidFill>
              <a:latin typeface="Calibri"/>
              <a:ea typeface="Calibri"/>
              <a:cs typeface="Calibri"/>
              <a:sym typeface="Calibri"/>
            </a:endParaRPr>
          </a:p>
        </p:txBody>
      </p:sp>
      <p:sp>
        <p:nvSpPr>
          <p:cNvPr id="489" name="Google Shape;489;p18"/>
          <p:cNvSpPr txBox="1"/>
          <p:nvPr/>
        </p:nvSpPr>
        <p:spPr>
          <a:xfrm>
            <a:off x="8413788" y="9977216"/>
            <a:ext cx="2412117" cy="237878"/>
          </a:xfrm>
          <a:prstGeom prst="rect">
            <a:avLst/>
          </a:prstGeom>
          <a:noFill/>
          <a:ln>
            <a:noFill/>
          </a:ln>
        </p:spPr>
        <p:txBody>
          <a:bodyPr spcFirstLastPara="1" wrap="square" lIns="0" tIns="0" rIns="0" bIns="0" anchor="t" anchorCtr="0">
            <a:spAutoFit/>
          </a:bodyPr>
          <a:lstStyle/>
          <a:p>
            <a:pPr marL="0" marR="0" lvl="0" indent="0" algn="ctr" rtl="0">
              <a:lnSpc>
                <a:spcPct val="140072"/>
              </a:lnSpc>
              <a:spcBef>
                <a:spcPts val="0"/>
              </a:spcBef>
              <a:spcAft>
                <a:spcPts val="0"/>
              </a:spcAft>
              <a:buClr>
                <a:srgbClr val="000000"/>
              </a:buClr>
              <a:buSzPts val="1385"/>
              <a:buFont typeface="Arial"/>
              <a:buNone/>
            </a:pPr>
            <a:r>
              <a:rPr lang="de-DE" sz="1385" b="0" i="0" u="none" strike="noStrike" cap="none" noProof="0" dirty="0">
                <a:solidFill>
                  <a:srgbClr val="000000"/>
                </a:solidFill>
                <a:latin typeface="Calibri"/>
                <a:ea typeface="Calibri"/>
                <a:cs typeface="Calibri"/>
                <a:sym typeface="Calibri"/>
              </a:rPr>
              <a:t>Projektnummer: 101139932</a:t>
            </a:r>
            <a:endParaRPr lang="de-DE" sz="1400" b="0" i="0" u="none" strike="noStrike" cap="none" noProof="0" dirty="0">
              <a:solidFill>
                <a:srgbClr val="000000"/>
              </a:solidFill>
              <a:latin typeface="Arial"/>
              <a:ea typeface="Arial"/>
              <a:cs typeface="Arial"/>
              <a:sym typeface="Arial"/>
            </a:endParaRPr>
          </a:p>
        </p:txBody>
      </p:sp>
      <p:grpSp>
        <p:nvGrpSpPr>
          <p:cNvPr id="490" name="Google Shape;490;p18"/>
          <p:cNvGrpSpPr/>
          <p:nvPr/>
        </p:nvGrpSpPr>
        <p:grpSpPr>
          <a:xfrm>
            <a:off x="354602" y="7782108"/>
            <a:ext cx="17578796" cy="712971"/>
            <a:chOff x="0" y="0"/>
            <a:chExt cx="23438395" cy="950628"/>
          </a:xfrm>
        </p:grpSpPr>
        <p:sp>
          <p:nvSpPr>
            <p:cNvPr id="491" name="Google Shape;491;p18"/>
            <p:cNvSpPr/>
            <p:nvPr/>
          </p:nvSpPr>
          <p:spPr>
            <a:xfrm>
              <a:off x="2434279" y="0"/>
              <a:ext cx="1532170" cy="864392"/>
            </a:xfrm>
            <a:custGeom>
              <a:avLst/>
              <a:gdLst/>
              <a:ahLst/>
              <a:cxnLst/>
              <a:rect l="l" t="t" r="r" b="b"/>
              <a:pathLst>
                <a:path w="1532170" h="864392" extrusionOk="0">
                  <a:moveTo>
                    <a:pt x="0" y="0"/>
                  </a:moveTo>
                  <a:lnTo>
                    <a:pt x="1532170" y="0"/>
                  </a:lnTo>
                  <a:lnTo>
                    <a:pt x="1532170" y="864392"/>
                  </a:lnTo>
                  <a:lnTo>
                    <a:pt x="0" y="864392"/>
                  </a:lnTo>
                  <a:lnTo>
                    <a:pt x="0" y="0"/>
                  </a:lnTo>
                  <a:close/>
                </a:path>
              </a:pathLst>
            </a:custGeom>
            <a:blipFill rotWithShape="1">
              <a:blip r:embed="rId7">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92" name="Google Shape;492;p18"/>
            <p:cNvSpPr/>
            <p:nvPr/>
          </p:nvSpPr>
          <p:spPr>
            <a:xfrm>
              <a:off x="6524456" y="131080"/>
              <a:ext cx="2126364" cy="677732"/>
            </a:xfrm>
            <a:custGeom>
              <a:avLst/>
              <a:gdLst/>
              <a:ahLst/>
              <a:cxnLst/>
              <a:rect l="l" t="t" r="r" b="b"/>
              <a:pathLst>
                <a:path w="2126364" h="677732" extrusionOk="0">
                  <a:moveTo>
                    <a:pt x="0" y="0"/>
                  </a:moveTo>
                  <a:lnTo>
                    <a:pt x="2126364" y="0"/>
                  </a:lnTo>
                  <a:lnTo>
                    <a:pt x="2126364" y="677732"/>
                  </a:lnTo>
                  <a:lnTo>
                    <a:pt x="0" y="677732"/>
                  </a:lnTo>
                  <a:lnTo>
                    <a:pt x="0" y="0"/>
                  </a:lnTo>
                  <a:close/>
                </a:path>
              </a:pathLst>
            </a:custGeom>
            <a:blipFill rotWithShape="1">
              <a:blip r:embed="rId8">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93" name="Google Shape;493;p18"/>
            <p:cNvSpPr/>
            <p:nvPr/>
          </p:nvSpPr>
          <p:spPr>
            <a:xfrm>
              <a:off x="21059165" y="81568"/>
              <a:ext cx="2379230" cy="826596"/>
            </a:xfrm>
            <a:custGeom>
              <a:avLst/>
              <a:gdLst/>
              <a:ahLst/>
              <a:cxnLst/>
              <a:rect l="l" t="t" r="r" b="b"/>
              <a:pathLst>
                <a:path w="2379230" h="826596" extrusionOk="0">
                  <a:moveTo>
                    <a:pt x="0" y="0"/>
                  </a:moveTo>
                  <a:lnTo>
                    <a:pt x="2379230" y="0"/>
                  </a:lnTo>
                  <a:lnTo>
                    <a:pt x="2379230" y="826596"/>
                  </a:lnTo>
                  <a:lnTo>
                    <a:pt x="0" y="826596"/>
                  </a:lnTo>
                  <a:lnTo>
                    <a:pt x="0" y="0"/>
                  </a:lnTo>
                  <a:close/>
                </a:path>
              </a:pathLst>
            </a:custGeom>
            <a:blipFill rotWithShape="1">
              <a:blip r:embed="rId9">
                <a:alphaModFix/>
              </a:blip>
              <a:stretch>
                <a:fillRect t="-5244" r="-832" b="-12710"/>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94" name="Google Shape;494;p18"/>
            <p:cNvSpPr/>
            <p:nvPr/>
          </p:nvSpPr>
          <p:spPr>
            <a:xfrm>
              <a:off x="8769894" y="81568"/>
              <a:ext cx="2126364" cy="869060"/>
            </a:xfrm>
            <a:custGeom>
              <a:avLst/>
              <a:gdLst/>
              <a:ahLst/>
              <a:cxnLst/>
              <a:rect l="l" t="t" r="r" b="b"/>
              <a:pathLst>
                <a:path w="2126364" h="869060" extrusionOk="0">
                  <a:moveTo>
                    <a:pt x="0" y="0"/>
                  </a:moveTo>
                  <a:lnTo>
                    <a:pt x="2126363" y="0"/>
                  </a:lnTo>
                  <a:lnTo>
                    <a:pt x="2126363" y="869060"/>
                  </a:lnTo>
                  <a:lnTo>
                    <a:pt x="0" y="869060"/>
                  </a:lnTo>
                  <a:lnTo>
                    <a:pt x="0" y="0"/>
                  </a:lnTo>
                  <a:close/>
                </a:path>
              </a:pathLst>
            </a:custGeom>
            <a:blipFill rotWithShape="1">
              <a:blip r:embed="rId10">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95" name="Google Shape;495;p18"/>
            <p:cNvSpPr/>
            <p:nvPr/>
          </p:nvSpPr>
          <p:spPr>
            <a:xfrm>
              <a:off x="4174828" y="131080"/>
              <a:ext cx="2126364" cy="677732"/>
            </a:xfrm>
            <a:custGeom>
              <a:avLst/>
              <a:gdLst/>
              <a:ahLst/>
              <a:cxnLst/>
              <a:rect l="l" t="t" r="r" b="b"/>
              <a:pathLst>
                <a:path w="2126364" h="677732" extrusionOk="0">
                  <a:moveTo>
                    <a:pt x="0" y="0"/>
                  </a:moveTo>
                  <a:lnTo>
                    <a:pt x="2126364" y="0"/>
                  </a:lnTo>
                  <a:lnTo>
                    <a:pt x="2126364" y="677732"/>
                  </a:lnTo>
                  <a:lnTo>
                    <a:pt x="0" y="677732"/>
                  </a:lnTo>
                  <a:lnTo>
                    <a:pt x="0" y="0"/>
                  </a:lnTo>
                  <a:close/>
                </a:path>
              </a:pathLst>
            </a:custGeom>
            <a:blipFill rotWithShape="1">
              <a:blip r:embed="rId11">
                <a:alphaModFix/>
              </a:blip>
              <a:stretch>
                <a:fillRect t="-1607" b="-1608"/>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96" name="Google Shape;496;p18"/>
            <p:cNvSpPr/>
            <p:nvPr/>
          </p:nvSpPr>
          <p:spPr>
            <a:xfrm>
              <a:off x="11134405" y="81568"/>
              <a:ext cx="2378325" cy="677732"/>
            </a:xfrm>
            <a:custGeom>
              <a:avLst/>
              <a:gdLst/>
              <a:ahLst/>
              <a:cxnLst/>
              <a:rect l="l" t="t" r="r" b="b"/>
              <a:pathLst>
                <a:path w="2378325" h="677732" extrusionOk="0">
                  <a:moveTo>
                    <a:pt x="0" y="0"/>
                  </a:moveTo>
                  <a:lnTo>
                    <a:pt x="2378325" y="0"/>
                  </a:lnTo>
                  <a:lnTo>
                    <a:pt x="2378325" y="677732"/>
                  </a:lnTo>
                  <a:lnTo>
                    <a:pt x="0" y="677732"/>
                  </a:lnTo>
                  <a:lnTo>
                    <a:pt x="0" y="0"/>
                  </a:lnTo>
                  <a:close/>
                </a:path>
              </a:pathLst>
            </a:custGeom>
            <a:blipFill rotWithShape="1">
              <a:blip r:embed="rId12">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97" name="Google Shape;497;p18"/>
            <p:cNvSpPr/>
            <p:nvPr/>
          </p:nvSpPr>
          <p:spPr>
            <a:xfrm>
              <a:off x="14655043" y="135988"/>
              <a:ext cx="2161604" cy="623313"/>
            </a:xfrm>
            <a:custGeom>
              <a:avLst/>
              <a:gdLst/>
              <a:ahLst/>
              <a:cxnLst/>
              <a:rect l="l" t="t" r="r" b="b"/>
              <a:pathLst>
                <a:path w="2161604" h="623313" extrusionOk="0">
                  <a:moveTo>
                    <a:pt x="0" y="0"/>
                  </a:moveTo>
                  <a:lnTo>
                    <a:pt x="2161604" y="0"/>
                  </a:lnTo>
                  <a:lnTo>
                    <a:pt x="2161604" y="623312"/>
                  </a:lnTo>
                  <a:lnTo>
                    <a:pt x="0" y="623312"/>
                  </a:lnTo>
                  <a:lnTo>
                    <a:pt x="0" y="0"/>
                  </a:lnTo>
                  <a:close/>
                </a:path>
              </a:pathLst>
            </a:custGeom>
            <a:blipFill rotWithShape="1">
              <a:blip r:embed="rId13">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98" name="Google Shape;498;p18"/>
            <p:cNvSpPr/>
            <p:nvPr/>
          </p:nvSpPr>
          <p:spPr>
            <a:xfrm>
              <a:off x="16816647" y="50581"/>
              <a:ext cx="1956253" cy="838731"/>
            </a:xfrm>
            <a:custGeom>
              <a:avLst/>
              <a:gdLst/>
              <a:ahLst/>
              <a:cxnLst/>
              <a:rect l="l" t="t" r="r" b="b"/>
              <a:pathLst>
                <a:path w="1956253" h="838731" extrusionOk="0">
                  <a:moveTo>
                    <a:pt x="0" y="0"/>
                  </a:moveTo>
                  <a:lnTo>
                    <a:pt x="1956253" y="0"/>
                  </a:lnTo>
                  <a:lnTo>
                    <a:pt x="1956253" y="838731"/>
                  </a:lnTo>
                  <a:lnTo>
                    <a:pt x="0" y="838731"/>
                  </a:lnTo>
                  <a:lnTo>
                    <a:pt x="0" y="0"/>
                  </a:lnTo>
                  <a:close/>
                </a:path>
              </a:pathLst>
            </a:custGeom>
            <a:blipFill rotWithShape="1">
              <a:blip r:embed="rId14">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499" name="Google Shape;499;p18"/>
            <p:cNvSpPr/>
            <p:nvPr/>
          </p:nvSpPr>
          <p:spPr>
            <a:xfrm>
              <a:off x="18684839" y="75501"/>
              <a:ext cx="2399118" cy="788891"/>
            </a:xfrm>
            <a:custGeom>
              <a:avLst/>
              <a:gdLst/>
              <a:ahLst/>
              <a:cxnLst/>
              <a:rect l="l" t="t" r="r" b="b"/>
              <a:pathLst>
                <a:path w="2399118" h="788891" extrusionOk="0">
                  <a:moveTo>
                    <a:pt x="0" y="0"/>
                  </a:moveTo>
                  <a:lnTo>
                    <a:pt x="2399118" y="0"/>
                  </a:lnTo>
                  <a:lnTo>
                    <a:pt x="2399118" y="788891"/>
                  </a:lnTo>
                  <a:lnTo>
                    <a:pt x="0" y="788891"/>
                  </a:lnTo>
                  <a:lnTo>
                    <a:pt x="0" y="0"/>
                  </a:lnTo>
                  <a:close/>
                </a:path>
              </a:pathLst>
            </a:custGeom>
            <a:blipFill rotWithShape="1">
              <a:blip r:embed="rId15">
                <a:alphaModFix/>
              </a:blip>
              <a:stretch>
                <a:fillRect t="-33994" b="-3705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500" name="Google Shape;500;p18"/>
            <p:cNvSpPr/>
            <p:nvPr/>
          </p:nvSpPr>
          <p:spPr>
            <a:xfrm>
              <a:off x="13750878" y="38491"/>
              <a:ext cx="785091" cy="787411"/>
            </a:xfrm>
            <a:custGeom>
              <a:avLst/>
              <a:gdLst/>
              <a:ahLst/>
              <a:cxnLst/>
              <a:rect l="l" t="t" r="r" b="b"/>
              <a:pathLst>
                <a:path w="785091" h="787411" extrusionOk="0">
                  <a:moveTo>
                    <a:pt x="0" y="0"/>
                  </a:moveTo>
                  <a:lnTo>
                    <a:pt x="785091" y="0"/>
                  </a:lnTo>
                  <a:lnTo>
                    <a:pt x="785091" y="787410"/>
                  </a:lnTo>
                  <a:lnTo>
                    <a:pt x="0" y="787410"/>
                  </a:lnTo>
                  <a:lnTo>
                    <a:pt x="0" y="0"/>
                  </a:lnTo>
                  <a:close/>
                </a:path>
              </a:pathLst>
            </a:custGeom>
            <a:blipFill rotWithShape="1">
              <a:blip r:embed="rId16">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501" name="Google Shape;501;p18"/>
            <p:cNvSpPr/>
            <p:nvPr/>
          </p:nvSpPr>
          <p:spPr>
            <a:xfrm>
              <a:off x="0" y="203169"/>
              <a:ext cx="2175026" cy="434530"/>
            </a:xfrm>
            <a:custGeom>
              <a:avLst/>
              <a:gdLst/>
              <a:ahLst/>
              <a:cxnLst/>
              <a:rect l="l" t="t" r="r" b="b"/>
              <a:pathLst>
                <a:path w="2175026" h="434530" extrusionOk="0">
                  <a:moveTo>
                    <a:pt x="0" y="0"/>
                  </a:moveTo>
                  <a:lnTo>
                    <a:pt x="2175026" y="0"/>
                  </a:lnTo>
                  <a:lnTo>
                    <a:pt x="2175026" y="434530"/>
                  </a:lnTo>
                  <a:lnTo>
                    <a:pt x="0" y="434530"/>
                  </a:lnTo>
                  <a:lnTo>
                    <a:pt x="0" y="0"/>
                  </a:lnTo>
                  <a:close/>
                </a:path>
              </a:pathLst>
            </a:custGeom>
            <a:blipFill rotWithShape="1">
              <a:blip r:embed="rId17">
                <a:alphaModFix/>
              </a:blip>
              <a:stretch>
                <a:fillRect t="-3457" b="-8652"/>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grpSp>
      <p:sp>
        <p:nvSpPr>
          <p:cNvPr id="502" name="Google Shape;502;p1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42</a:t>
            </a:fld>
            <a:endParaRPr lang="de-DE" noProof="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g34519fc2d75_0_8"/>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153" name="Google Shape;153;g34519fc2d75_0_8"/>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154" name="Google Shape;154;g34519fc2d75_0_8"/>
          <p:cNvSpPr txBox="1"/>
          <p:nvPr/>
        </p:nvSpPr>
        <p:spPr>
          <a:xfrm>
            <a:off x="1336521" y="3283742"/>
            <a:ext cx="15163800" cy="6016991"/>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Clr>
                <a:srgbClr val="000000"/>
              </a:buClr>
              <a:buSzPts val="2500"/>
              <a:buFont typeface="Arial"/>
              <a:buNone/>
            </a:pPr>
            <a:endParaRPr lang="de-DE" sz="2500" b="0" i="0" u="none" strike="noStrike" cap="none" noProof="0"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Arten der Motivation</a:t>
            </a:r>
          </a:p>
          <a:p>
            <a:pPr marL="914400" marR="0" lvl="1" indent="-387350" algn="just" rtl="0">
              <a:spcBef>
                <a:spcPts val="1200"/>
              </a:spcBef>
              <a:spcAft>
                <a:spcPts val="0"/>
              </a:spcAft>
              <a:buClr>
                <a:srgbClr val="04A6C2"/>
              </a:buClr>
              <a:buSzPts val="2500"/>
              <a:buFont typeface="Calibri"/>
              <a:buChar char="○"/>
            </a:pPr>
            <a:r>
              <a:rPr lang="de-DE" sz="2500" b="1" i="0" u="none" strike="noStrike" cap="none" noProof="0" dirty="0">
                <a:solidFill>
                  <a:schemeClr val="dk1"/>
                </a:solidFill>
                <a:latin typeface="Calibri"/>
                <a:ea typeface="Calibri"/>
                <a:cs typeface="Calibri"/>
                <a:sym typeface="Calibri"/>
              </a:rPr>
              <a:t>Intrinsische Motivation</a:t>
            </a:r>
            <a:r>
              <a:rPr lang="de-DE" sz="2500" b="0" i="0" u="none" strike="noStrike" cap="none" noProof="0" dirty="0">
                <a:solidFill>
                  <a:schemeClr val="dk1"/>
                </a:solidFill>
                <a:latin typeface="Calibri"/>
                <a:ea typeface="Calibri"/>
                <a:cs typeface="Calibri"/>
                <a:sym typeface="Calibri"/>
              </a:rPr>
              <a:t>: kommt von innen und beinhaltet die Ausübung einer Tätigkeit um ihrer selbst willen, angetrieben durch innere Zufriedenheit, Leidenschaft oder persönliche Erfüllung. In den darstellenden Künsten umfasst dies:</a:t>
            </a:r>
          </a:p>
          <a:p>
            <a:pPr marL="1828800" marR="0" lvl="3" indent="-387350" algn="just" rtl="0">
              <a:spcBef>
                <a:spcPts val="1200"/>
              </a:spcBef>
              <a:spcAft>
                <a:spcPts val="0"/>
              </a:spcAft>
              <a:buClr>
                <a:srgbClr val="000000"/>
              </a:buClr>
              <a:buSzPts val="2500"/>
              <a:buFont typeface="Calibri"/>
              <a:buChar char="●"/>
            </a:pPr>
            <a:r>
              <a:rPr lang="de-DE" sz="2500" b="0" i="0" u="none" strike="noStrike" cap="none" noProof="0" dirty="0">
                <a:solidFill>
                  <a:schemeClr val="dk1"/>
                </a:solidFill>
                <a:latin typeface="Calibri"/>
                <a:ea typeface="Calibri"/>
                <a:cs typeface="Calibri"/>
                <a:sym typeface="Calibri"/>
              </a:rPr>
              <a:t>Liebe zum Handwerk und zum kreativen Ausdruck: Freude an der künstlerischen Gestaltung (z. B. künstlerischer Leiter, Bühnenbildner) oder an technischen Unterstützungsaufgaben.</a:t>
            </a:r>
          </a:p>
          <a:p>
            <a:pPr marL="1828800" marR="0" lvl="3" indent="-387350" algn="just" rtl="0">
              <a:spcBef>
                <a:spcPts val="1200"/>
              </a:spcBef>
              <a:spcAft>
                <a:spcPts val="0"/>
              </a:spcAft>
              <a:buClr>
                <a:srgbClr val="000000"/>
              </a:buClr>
              <a:buSzPts val="2500"/>
              <a:buFont typeface="Calibri"/>
              <a:buChar char="●"/>
            </a:pPr>
            <a:r>
              <a:rPr lang="de-DE" sz="2500" b="0" i="0" u="none" strike="noStrike" cap="none" noProof="0" dirty="0">
                <a:solidFill>
                  <a:schemeClr val="dk1"/>
                </a:solidFill>
                <a:latin typeface="Calibri"/>
                <a:ea typeface="Calibri"/>
                <a:cs typeface="Calibri"/>
                <a:sym typeface="Calibri"/>
              </a:rPr>
              <a:t>Persönliches Wachstum: Verbesserung der Fähigkeiten, sich selbst herausfordern oder neue Techniken ausprobieren.</a:t>
            </a:r>
          </a:p>
          <a:p>
            <a:pPr marL="1828800" marR="0" lvl="3" indent="-387350" algn="just" rtl="0">
              <a:spcBef>
                <a:spcPts val="1200"/>
              </a:spcBef>
              <a:spcAft>
                <a:spcPts val="0"/>
              </a:spcAft>
              <a:buClr>
                <a:srgbClr val="000000"/>
              </a:buClr>
              <a:buSzPts val="2500"/>
              <a:buFont typeface="Calibri"/>
              <a:buChar char="●"/>
            </a:pPr>
            <a:r>
              <a:rPr lang="de-DE" sz="2500" b="0" i="0" u="none" strike="noStrike" cap="none" noProof="0" dirty="0">
                <a:solidFill>
                  <a:schemeClr val="dk1"/>
                </a:solidFill>
                <a:latin typeface="Calibri"/>
                <a:ea typeface="Calibri"/>
                <a:cs typeface="Calibri"/>
                <a:sym typeface="Calibri"/>
              </a:rPr>
              <a:t>Flow-Erlebnis: Das Gefühl, während Proben oder Aufführungen vollständig aufzugehen und voller Energie zu sein.</a:t>
            </a:r>
          </a:p>
          <a:p>
            <a:pPr marL="914400" marR="0" lvl="1" indent="-387350" algn="just" rtl="0">
              <a:spcBef>
                <a:spcPts val="1200"/>
              </a:spcBef>
              <a:spcAft>
                <a:spcPts val="0"/>
              </a:spcAft>
              <a:buClr>
                <a:srgbClr val="04A6C2"/>
              </a:buClr>
              <a:buSzPts val="2500"/>
              <a:buFont typeface="Calibri"/>
              <a:buChar char="○"/>
            </a:pPr>
            <a:r>
              <a:rPr lang="de-DE" sz="2500" b="1" i="0" u="none" strike="noStrike" cap="none" noProof="0" dirty="0">
                <a:solidFill>
                  <a:schemeClr val="dk1"/>
                </a:solidFill>
                <a:latin typeface="Calibri"/>
                <a:ea typeface="Calibri"/>
                <a:cs typeface="Calibri"/>
                <a:sym typeface="Calibri"/>
              </a:rPr>
              <a:t>Extrinsische Motivation: </a:t>
            </a:r>
            <a:r>
              <a:rPr lang="de-DE" sz="2500" b="0" i="0" u="none" strike="noStrike" cap="none" noProof="0" dirty="0">
                <a:solidFill>
                  <a:schemeClr val="dk1"/>
                </a:solidFill>
                <a:latin typeface="Calibri"/>
                <a:ea typeface="Calibri"/>
                <a:cs typeface="Calibri"/>
                <a:sym typeface="Calibri"/>
              </a:rPr>
              <a:t>kommt von außen und bezieht sich auf externe Belohnungen wie Geld, Anerkennung oder Status.</a:t>
            </a:r>
          </a:p>
        </p:txBody>
      </p:sp>
      <p:sp>
        <p:nvSpPr>
          <p:cNvPr id="155" name="Google Shape;155;g34519fc2d75_0_8"/>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de-DE" sz="5000" b="1" i="0" u="none" strike="noStrike" cap="none" noProof="0" dirty="0">
                <a:solidFill>
                  <a:schemeClr val="dk1"/>
                </a:solidFill>
                <a:latin typeface="Calibri"/>
                <a:ea typeface="Calibri"/>
                <a:cs typeface="Calibri"/>
                <a:sym typeface="Calibri"/>
              </a:rPr>
              <a:t>Führen und Motivieren von Teams in den darstellenden Künsten</a:t>
            </a:r>
          </a:p>
        </p:txBody>
      </p:sp>
      <p:sp>
        <p:nvSpPr>
          <p:cNvPr id="156" name="Google Shape;156;g34519fc2d75_0_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5</a:t>
            </a:fld>
            <a:endParaRPr lang="de-DE" noProof="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g374550b718a_1_5"/>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163" name="Google Shape;163;g374550b718a_1_5"/>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165" name="Google Shape;165;g374550b718a_1_5"/>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de-DE" sz="5000" b="1" i="0" u="none" strike="noStrike" cap="none" noProof="0" dirty="0">
                <a:solidFill>
                  <a:schemeClr val="dk1"/>
                </a:solidFill>
                <a:latin typeface="Calibri"/>
                <a:ea typeface="Calibri"/>
                <a:cs typeface="Calibri"/>
                <a:sym typeface="Calibri"/>
              </a:rPr>
              <a:t>Führung und Motivation von Teams im Bereich der darstellenden Künste</a:t>
            </a:r>
            <a:endParaRPr lang="de-DE" noProof="0" dirty="0"/>
          </a:p>
        </p:txBody>
      </p:sp>
      <p:sp>
        <p:nvSpPr>
          <p:cNvPr id="166" name="Google Shape;166;g374550b718a_1_5"/>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6</a:t>
            </a:fld>
            <a:endParaRPr lang="de-DE" noProof="0" dirty="0"/>
          </a:p>
        </p:txBody>
      </p:sp>
      <p:grpSp>
        <p:nvGrpSpPr>
          <p:cNvPr id="2" name="Gruppieren 1">
            <a:extLst>
              <a:ext uri="{FF2B5EF4-FFF2-40B4-BE49-F238E27FC236}">
                <a16:creationId xmlns:a16="http://schemas.microsoft.com/office/drawing/2014/main" id="{1C982AC4-96C4-881F-E277-E6DBCC431FCD}"/>
              </a:ext>
            </a:extLst>
          </p:cNvPr>
          <p:cNvGrpSpPr/>
          <p:nvPr/>
        </p:nvGrpSpPr>
        <p:grpSpPr>
          <a:xfrm>
            <a:off x="1336521" y="3413901"/>
            <a:ext cx="16381846" cy="6002007"/>
            <a:chOff x="1336521" y="2881885"/>
            <a:chExt cx="16381846" cy="6002007"/>
          </a:xfrm>
        </p:grpSpPr>
        <p:sp>
          <p:nvSpPr>
            <p:cNvPr id="164" name="Google Shape;164;g374550b718a_1_5"/>
            <p:cNvSpPr txBox="1"/>
            <p:nvPr/>
          </p:nvSpPr>
          <p:spPr>
            <a:xfrm>
              <a:off x="1336521" y="2881885"/>
              <a:ext cx="15163800" cy="5555327"/>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endParaRPr lang="de-DE" sz="2500" b="0" i="0" u="none" strike="noStrike" cap="none" noProof="0" dirty="0">
                <a:solidFill>
                  <a:schemeClr val="dk1"/>
                </a:solidFill>
                <a:latin typeface="Calibri"/>
                <a:ea typeface="Calibri"/>
                <a:cs typeface="Calibri"/>
                <a:sym typeface="Calibri"/>
              </a:endParaRPr>
            </a:p>
            <a:p>
              <a:pPr marL="0" marR="0" lvl="0" indent="0" algn="just" rtl="0">
                <a:spcBef>
                  <a:spcPts val="1200"/>
                </a:spcBef>
                <a:spcAft>
                  <a:spcPts val="0"/>
                </a:spcAft>
                <a:buClr>
                  <a:srgbClr val="000000"/>
                </a:buClr>
                <a:buSzPts val="2500"/>
                <a:buFont typeface="Arial"/>
                <a:buNone/>
              </a:pPr>
              <a:r>
                <a:rPr lang="de-DE" sz="2500" b="1" i="0" u="none" strike="noStrike" cap="none" noProof="0" dirty="0">
                  <a:solidFill>
                    <a:schemeClr val="dk1"/>
                  </a:solidFill>
                  <a:latin typeface="Calibri"/>
                  <a:ea typeface="Calibri"/>
                  <a:cs typeface="Calibri"/>
                  <a:sym typeface="Calibri"/>
                </a:rPr>
                <a:t>Gemeinsames Ziel</a:t>
              </a:r>
              <a:r>
                <a:rPr lang="de-DE" sz="2500" b="0" i="0" u="none" strike="noStrike" cap="none" noProof="0" dirty="0">
                  <a:solidFill>
                    <a:schemeClr val="dk1"/>
                  </a:solidFill>
                  <a:latin typeface="Calibri"/>
                  <a:ea typeface="Calibri"/>
                  <a:cs typeface="Calibri"/>
                  <a:sym typeface="Calibri"/>
                </a:rPr>
                <a:t>: </a:t>
              </a:r>
              <a:r>
                <a:rPr lang="de-DE" sz="2500" noProof="0" dirty="0">
                  <a:solidFill>
                    <a:schemeClr val="dk1"/>
                  </a:solidFill>
                  <a:latin typeface="Calibri"/>
                  <a:ea typeface="Calibri"/>
                  <a:cs typeface="Calibri"/>
                  <a:sym typeface="Calibri"/>
                </a:rPr>
                <a:t>die Grundlage für eine effektive Zusammenarbeit. Für den Erfolg ist es unerlässlich zu verstehen, wie man Rollen definiert, multidisziplinäre Teams leitet und sowohl kurzfristige Projekte als auch langfristige Initiativen führt.</a:t>
              </a:r>
              <a:endParaRPr lang="de-DE" sz="2500" b="1" noProof="0" dirty="0">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500"/>
                <a:buFont typeface="Arial"/>
                <a:buNone/>
              </a:pPr>
              <a:r>
                <a:rPr lang="de-DE" sz="2500" b="1"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Teamdynamik</a:t>
              </a:r>
              <a:endParaRPr lang="de-DE" sz="1400" b="1" i="0" u="none" strike="noStrike" cap="none" noProof="0" dirty="0">
                <a:solidFill>
                  <a:srgbClr val="000000"/>
                </a:solidFill>
                <a:latin typeface="Arial"/>
                <a:ea typeface="Arial"/>
                <a:cs typeface="Arial"/>
                <a:sym typeface="Arial"/>
              </a:endParaRPr>
            </a:p>
            <a:p>
              <a:pPr marL="914400" marR="0" lvl="1" indent="-387350" algn="just" rtl="0">
                <a:spcBef>
                  <a:spcPts val="1200"/>
                </a:spcBef>
                <a:spcAft>
                  <a:spcPts val="0"/>
                </a:spcAft>
                <a:buClr>
                  <a:srgbClr val="04A6C2"/>
                </a:buClr>
                <a:buSzPts val="2500"/>
                <a:buFont typeface="Noto Sans Symbols"/>
                <a:buChar char="○"/>
              </a:pPr>
              <a:r>
                <a:rPr lang="de-DE" sz="2500" b="0" i="0" u="none" strike="noStrike" cap="none" noProof="0" dirty="0">
                  <a:solidFill>
                    <a:schemeClr val="dk1"/>
                  </a:solidFill>
                  <a:latin typeface="Calibri"/>
                  <a:ea typeface="Calibri"/>
                  <a:cs typeface="Calibri"/>
                  <a:sym typeface="Calibri"/>
                </a:rPr>
                <a:t>Besonderheit des PA-Kontexts: </a:t>
              </a:r>
            </a:p>
            <a:p>
              <a:pPr marL="1371600" marR="0" lvl="2" indent="-387350" algn="just" rtl="0">
                <a:spcBef>
                  <a:spcPts val="1200"/>
                </a:spcBef>
                <a:spcAft>
                  <a:spcPts val="0"/>
                </a:spcAft>
                <a:buClr>
                  <a:schemeClr val="dk1"/>
                </a:buClr>
                <a:buSzPts val="2500"/>
                <a:buFont typeface="Calibri"/>
                <a:buChar char="■"/>
              </a:pPr>
              <a:r>
                <a:rPr lang="de-DE" sz="2500" b="0" i="0" u="none" strike="noStrike" cap="none" noProof="0" dirty="0">
                  <a:solidFill>
                    <a:schemeClr val="dk1"/>
                  </a:solidFill>
                  <a:latin typeface="Calibri"/>
                  <a:ea typeface="Calibri"/>
                  <a:cs typeface="Calibri"/>
                  <a:sym typeface="Calibri"/>
                </a:rPr>
                <a:t>Hoher Druck</a:t>
              </a:r>
            </a:p>
            <a:p>
              <a:pPr marL="1371600" marR="0" lvl="2" indent="-387350" algn="just" rtl="0">
                <a:spcBef>
                  <a:spcPts val="1200"/>
                </a:spcBef>
                <a:spcAft>
                  <a:spcPts val="0"/>
                </a:spcAft>
                <a:buClr>
                  <a:schemeClr val="dk1"/>
                </a:buClr>
                <a:buSzPts val="2500"/>
                <a:buFont typeface="Calibri"/>
                <a:buChar char="■"/>
              </a:pPr>
              <a:r>
                <a:rPr lang="de-DE" sz="2500" b="0" i="0" u="none" strike="noStrike" cap="none" noProof="0" dirty="0">
                  <a:solidFill>
                    <a:schemeClr val="dk1"/>
                  </a:solidFill>
                  <a:latin typeface="Calibri"/>
                  <a:ea typeface="Calibri"/>
                  <a:cs typeface="Calibri"/>
                  <a:sym typeface="Calibri"/>
                </a:rPr>
                <a:t>Zeitliche Begrenzung</a:t>
              </a:r>
            </a:p>
            <a:p>
              <a:pPr marL="1371600" marR="0" lvl="2" indent="-387350" algn="just" rtl="0">
                <a:spcBef>
                  <a:spcPts val="1200"/>
                </a:spcBef>
                <a:spcAft>
                  <a:spcPts val="0"/>
                </a:spcAft>
                <a:buClr>
                  <a:schemeClr val="dk1"/>
                </a:buClr>
                <a:buSzPts val="2500"/>
                <a:buFont typeface="Calibri"/>
                <a:buChar char="■"/>
              </a:pPr>
              <a:r>
                <a:rPr lang="de-DE" sz="2500" b="0" i="0" u="none" strike="noStrike" cap="none" noProof="0" dirty="0">
                  <a:solidFill>
                    <a:schemeClr val="dk1"/>
                  </a:solidFill>
                  <a:latin typeface="Calibri"/>
                  <a:ea typeface="Calibri"/>
                  <a:cs typeface="Calibri"/>
                  <a:sym typeface="Calibri"/>
                </a:rPr>
                <a:t>Kreativität</a:t>
              </a:r>
            </a:p>
            <a:p>
              <a:pPr marL="1371600" marR="0" lvl="2" indent="-387350" algn="just" rtl="0">
                <a:spcBef>
                  <a:spcPts val="1200"/>
                </a:spcBef>
                <a:spcAft>
                  <a:spcPts val="0"/>
                </a:spcAft>
                <a:buClr>
                  <a:schemeClr val="dk1"/>
                </a:buClr>
                <a:buSzPts val="2500"/>
                <a:buFont typeface="Calibri"/>
                <a:buChar char="■"/>
              </a:pPr>
              <a:r>
                <a:rPr lang="de-DE" sz="2500" b="0" i="0" u="none" strike="noStrike" cap="none" noProof="0" dirty="0">
                  <a:solidFill>
                    <a:schemeClr val="dk1"/>
                  </a:solidFill>
                  <a:latin typeface="Calibri"/>
                  <a:ea typeface="Calibri"/>
                  <a:cs typeface="Calibri"/>
                  <a:sym typeface="Calibri"/>
                </a:rPr>
                <a:t>Emotionale Arbeit</a:t>
              </a:r>
            </a:p>
          </p:txBody>
        </p:sp>
        <p:sp>
          <p:nvSpPr>
            <p:cNvPr id="167" name="Google Shape;167;g374550b718a_1_5"/>
            <p:cNvSpPr txBox="1"/>
            <p:nvPr/>
          </p:nvSpPr>
          <p:spPr>
            <a:xfrm>
              <a:off x="6872961" y="4752032"/>
              <a:ext cx="5138929" cy="413186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de-DE" sz="2500" b="1"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Rollen</a:t>
              </a:r>
              <a:endParaRPr lang="de-DE" sz="2500" b="1" i="0" u="none" strike="noStrike" cap="none" noProof="0" dirty="0">
                <a:solidFill>
                  <a:schemeClr val="dk1"/>
                </a:solidFill>
                <a:latin typeface="Calibri"/>
                <a:ea typeface="Calibri"/>
                <a:cs typeface="Calibri"/>
                <a:sym typeface="Calibri"/>
              </a:endParaRPr>
            </a:p>
            <a:p>
              <a:pPr marL="914400" marR="0" lvl="1" indent="-387350" algn="just" rtl="0">
                <a:spcBef>
                  <a:spcPts val="1200"/>
                </a:spcBef>
                <a:spcAft>
                  <a:spcPts val="0"/>
                </a:spcAft>
                <a:buClr>
                  <a:schemeClr val="dk1"/>
                </a:buClr>
                <a:buSzPts val="2500"/>
                <a:buFont typeface="Calibri"/>
                <a:buChar char="○"/>
              </a:pPr>
              <a:r>
                <a:rPr lang="de-DE" sz="2500" b="0" i="0" u="none" strike="noStrike" cap="none" noProof="0" dirty="0">
                  <a:solidFill>
                    <a:schemeClr val="dk1"/>
                  </a:solidFill>
                  <a:latin typeface="Calibri"/>
                  <a:ea typeface="Calibri"/>
                  <a:cs typeface="Calibri"/>
                  <a:sym typeface="Calibri"/>
                </a:rPr>
                <a:t>Risiken einer unklaren Rollenverteilung</a:t>
              </a:r>
            </a:p>
            <a:p>
              <a:pPr marL="1371600" marR="0" lvl="2" indent="-387350" algn="just" rtl="0">
                <a:spcBef>
                  <a:spcPts val="1200"/>
                </a:spcBef>
                <a:spcAft>
                  <a:spcPts val="0"/>
                </a:spcAft>
                <a:buClr>
                  <a:schemeClr val="dk1"/>
                </a:buClr>
                <a:buSzPts val="2500"/>
                <a:buFont typeface="Calibri"/>
                <a:buChar char="■"/>
              </a:pPr>
              <a:r>
                <a:rPr lang="de-DE" sz="2500" b="0" i="0" u="none" strike="noStrike" cap="none" noProof="0" dirty="0">
                  <a:solidFill>
                    <a:schemeClr val="dk1"/>
                  </a:solidFill>
                  <a:latin typeface="Calibri"/>
                  <a:ea typeface="Calibri"/>
                  <a:cs typeface="Calibri"/>
                  <a:sym typeface="Calibri"/>
                </a:rPr>
                <a:t>Konflikte </a:t>
              </a:r>
            </a:p>
            <a:p>
              <a:pPr marL="1371600" marR="0" lvl="2" indent="-387350" algn="just" rtl="0">
                <a:spcBef>
                  <a:spcPts val="1200"/>
                </a:spcBef>
                <a:spcAft>
                  <a:spcPts val="0"/>
                </a:spcAft>
                <a:buClr>
                  <a:schemeClr val="dk1"/>
                </a:buClr>
                <a:buSzPts val="2500"/>
                <a:buFont typeface="Calibri"/>
                <a:buChar char="■"/>
              </a:pPr>
              <a:r>
                <a:rPr lang="de-DE" sz="2500" b="0" i="0" u="none" strike="noStrike" cap="none" noProof="0" dirty="0">
                  <a:solidFill>
                    <a:schemeClr val="dk1"/>
                  </a:solidFill>
                  <a:latin typeface="Calibri"/>
                  <a:ea typeface="Calibri"/>
                  <a:cs typeface="Calibri"/>
                  <a:sym typeface="Calibri"/>
                </a:rPr>
                <a:t>Sich überschneidende Rollen </a:t>
              </a:r>
            </a:p>
            <a:p>
              <a:pPr marL="1371600" marR="0" lvl="2" indent="-387350" algn="just" rtl="0">
                <a:spcBef>
                  <a:spcPts val="1200"/>
                </a:spcBef>
                <a:spcAft>
                  <a:spcPts val="0"/>
                </a:spcAft>
                <a:buClr>
                  <a:schemeClr val="dk1"/>
                </a:buClr>
                <a:buSzPts val="2500"/>
                <a:buFont typeface="Calibri"/>
                <a:buChar char="■"/>
              </a:pPr>
              <a:r>
                <a:rPr lang="de-DE" sz="2500" b="0" i="0" u="none" strike="noStrike" cap="none" noProof="0" dirty="0">
                  <a:solidFill>
                    <a:schemeClr val="dk1"/>
                  </a:solidFill>
                  <a:latin typeface="Calibri"/>
                  <a:ea typeface="Calibri"/>
                  <a:cs typeface="Calibri"/>
                  <a:sym typeface="Calibri"/>
                </a:rPr>
                <a:t>Lücken in der Verantwortlichkeit</a:t>
              </a:r>
            </a:p>
          </p:txBody>
        </p:sp>
        <p:sp>
          <p:nvSpPr>
            <p:cNvPr id="168" name="Google Shape;168;g374550b718a_1_5"/>
            <p:cNvSpPr txBox="1"/>
            <p:nvPr/>
          </p:nvSpPr>
          <p:spPr>
            <a:xfrm>
              <a:off x="12358267" y="4752032"/>
              <a:ext cx="5360100" cy="2516033"/>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de-DE" sz="2500" b="1" i="0" u="none" strike="noStrike" cap="none" noProof="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Vielfalt </a:t>
              </a:r>
              <a:r>
                <a:rPr lang="de-DE" sz="2500" b="1" i="0" u="none" strike="noStrike" cap="none" noProof="0" dirty="0">
                  <a:solidFill>
                    <a:schemeClr val="dk1"/>
                  </a:solidFill>
                  <a:latin typeface="Calibri"/>
                  <a:ea typeface="Calibri"/>
                  <a:cs typeface="Calibri"/>
                  <a:sym typeface="Calibri"/>
                </a:rPr>
                <a:t>und Talente</a:t>
              </a:r>
            </a:p>
            <a:p>
              <a:pPr marL="914400" marR="0" lvl="1" indent="-387350" algn="l" rtl="0">
                <a:spcBef>
                  <a:spcPts val="1200"/>
                </a:spcBef>
                <a:spcAft>
                  <a:spcPts val="0"/>
                </a:spcAft>
                <a:buClr>
                  <a:schemeClr val="dk1"/>
                </a:buClr>
                <a:buSzPts val="2500"/>
                <a:buFont typeface="Calibri"/>
                <a:buAutoNum type="alphaLcPeriod"/>
              </a:pPr>
              <a:r>
                <a:rPr lang="de-DE" sz="2500" b="0" i="0" u="none" strike="noStrike" cap="none" noProof="0" dirty="0">
                  <a:solidFill>
                    <a:schemeClr val="dk1"/>
                  </a:solidFill>
                  <a:latin typeface="Calibri"/>
                  <a:ea typeface="Calibri"/>
                  <a:cs typeface="Calibri"/>
                  <a:sym typeface="Calibri"/>
                </a:rPr>
                <a:t>Führung multidisziplinärer Teams </a:t>
              </a:r>
            </a:p>
            <a:p>
              <a:pPr marL="914400" marR="0" lvl="1" indent="-387350" algn="l" rtl="0">
                <a:spcBef>
                  <a:spcPts val="0"/>
                </a:spcBef>
                <a:spcAft>
                  <a:spcPts val="0"/>
                </a:spcAft>
                <a:buClr>
                  <a:schemeClr val="dk1"/>
                </a:buClr>
                <a:buSzPts val="2500"/>
                <a:buFont typeface="Calibri"/>
                <a:buAutoNum type="alphaLcPeriod"/>
              </a:pPr>
              <a:r>
                <a:rPr lang="de-DE" sz="2500" b="0" i="0" u="none" strike="noStrike" cap="none" noProof="0" dirty="0">
                  <a:solidFill>
                    <a:schemeClr val="dk1"/>
                  </a:solidFill>
                  <a:latin typeface="Calibri"/>
                  <a:ea typeface="Calibri"/>
                  <a:cs typeface="Calibri"/>
                  <a:sym typeface="Calibri"/>
                </a:rPr>
                <a:t>Zusammenarbeit mit externen Partnern</a:t>
              </a: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g34519fc2d75_0_222"/>
          <p:cNvSpPr/>
          <p:nvPr/>
        </p:nvSpPr>
        <p:spPr>
          <a:xfrm rot="10800000" flipH="1">
            <a:off x="-1065053" y="-58517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175" name="Google Shape;175;g34519fc2d75_0_222"/>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pic>
        <p:nvPicPr>
          <p:cNvPr id="176" name="Google Shape;176;g34519fc2d75_0_222" title="Screenshot 2025-08-08 103600.png"/>
          <p:cNvPicPr preferRelativeResize="0"/>
          <p:nvPr/>
        </p:nvPicPr>
        <p:blipFill rotWithShape="1">
          <a:blip r:embed="rId5">
            <a:alphaModFix/>
          </a:blip>
          <a:srcRect/>
          <a:stretch/>
        </p:blipFill>
        <p:spPr>
          <a:xfrm>
            <a:off x="1126138" y="441925"/>
            <a:ext cx="16035724" cy="9549199"/>
          </a:xfrm>
          <a:prstGeom prst="rect">
            <a:avLst/>
          </a:prstGeom>
          <a:noFill/>
          <a:ln>
            <a:noFill/>
          </a:ln>
        </p:spPr>
      </p:pic>
      <p:sp>
        <p:nvSpPr>
          <p:cNvPr id="177" name="Google Shape;177;g34519fc2d75_0_22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7</a:t>
            </a:fld>
            <a:endParaRPr lang="de-DE" noProof="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5407C-FECD-E56D-0D46-220F987AD68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0554997-1D91-1B7B-C58B-3155A17E30CA}"/>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8EC14E0B-A6FC-FDBD-0B24-FF3FBDF438D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C3E37250-8CDA-0662-4624-DFC06FE4C7AE}"/>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6000" b="1" i="0" u="none" strike="noStrike" kern="1200" cap="none" spc="0" normalizeH="0" baseline="0" noProof="0" dirty="0">
                <a:ln>
                  <a:noFill/>
                </a:ln>
                <a:solidFill>
                  <a:srgbClr val="3F6031"/>
                </a:solidFill>
                <a:effectLst/>
                <a:uLnTx/>
                <a:uFillTx/>
                <a:latin typeface="Calibri"/>
                <a:ea typeface="+mn-ea"/>
                <a:cs typeface="+mn-cs"/>
              </a:rPr>
              <a:t>Aktivität C2.A1</a:t>
            </a:r>
            <a:endParaRPr kumimoji="0" lang="de-DE"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196D322A-9989-C184-6FA3-AF502D6900C5}"/>
              </a:ext>
            </a:extLst>
          </p:cNvPr>
          <p:cNvSpPr txBox="1"/>
          <p:nvPr/>
        </p:nvSpPr>
        <p:spPr>
          <a:xfrm>
            <a:off x="1828800" y="3948619"/>
            <a:ext cx="15866165" cy="841962"/>
          </a:xfrm>
          <a:prstGeom prst="rect">
            <a:avLst/>
          </a:prstGeom>
          <a:noFill/>
        </p:spPr>
        <p:txBody>
          <a:bodyPr wrap="square">
            <a:spAutoFit/>
          </a:bodyPr>
          <a:lstStyle/>
          <a:p>
            <a:pPr marL="80010" lvl="0">
              <a:lnSpc>
                <a:spcPct val="115000"/>
              </a:lnSpc>
              <a:spcBef>
                <a:spcPts val="600"/>
              </a:spcBef>
              <a:spcAft>
                <a:spcPts val="600"/>
              </a:spcAft>
              <a:buClrTx/>
              <a:defRPr/>
            </a:pPr>
            <a:r>
              <a:rPr lang="de-DE" sz="4500" b="1" kern="1200" noProof="0" dirty="0">
                <a:solidFill>
                  <a:srgbClr val="569938"/>
                </a:solidFill>
                <a:latin typeface="Calibri" panose="020F0502020204030204" pitchFamily="34" charset="0"/>
                <a:cs typeface="+mn-cs"/>
              </a:rPr>
              <a:t>Anwendung des RACI-Modells in der Teamarbeit im Bereich der darstellenden Künste</a:t>
            </a:r>
          </a:p>
        </p:txBody>
      </p:sp>
      <p:sp>
        <p:nvSpPr>
          <p:cNvPr id="6" name="TextBox 5">
            <a:extLst>
              <a:ext uri="{FF2B5EF4-FFF2-40B4-BE49-F238E27FC236}">
                <a16:creationId xmlns:a16="http://schemas.microsoft.com/office/drawing/2014/main" id="{0AEE467D-8010-7AE0-2EF5-D2A4F9229170}"/>
              </a:ext>
            </a:extLst>
          </p:cNvPr>
          <p:cNvSpPr txBox="1"/>
          <p:nvPr/>
        </p:nvSpPr>
        <p:spPr>
          <a:xfrm>
            <a:off x="4261853" y="5990111"/>
            <a:ext cx="12823370" cy="3046988"/>
          </a:xfrm>
          <a:prstGeom prst="rect">
            <a:avLst/>
          </a:prstGeom>
          <a:noFill/>
        </p:spPr>
        <p:txBody>
          <a:bodyPr wrap="square">
            <a:spAutoFit/>
          </a:bodyPr>
          <a:lstStyle/>
          <a:p>
            <a:pPr marL="457200" lvl="0" indent="-457200">
              <a:buFont typeface="Arial" panose="020B0604020202020204" pitchFamily="34" charset="0"/>
              <a:buChar char="•"/>
            </a:pPr>
            <a:r>
              <a:rPr lang="de-DE" sz="3200" noProof="0" dirty="0">
                <a:latin typeface="Calibri" panose="020F0502020204030204" pitchFamily="34" charset="0"/>
                <a:ea typeface="Calibri" panose="020F0502020204030204" pitchFamily="34" charset="0"/>
                <a:cs typeface="Times New Roman" panose="02020603050405020304" pitchFamily="18" charset="0"/>
              </a:rPr>
              <a:t>Was waren die Erkenntnisse oder Schwierigkeiten bei der Definition von R, A, C und I für jede Rolle?</a:t>
            </a:r>
          </a:p>
          <a:p>
            <a:pPr marL="457200" lvl="0" indent="-457200">
              <a:buFont typeface="Arial" panose="020B0604020202020204" pitchFamily="34" charset="0"/>
              <a:buChar char="•"/>
            </a:pPr>
            <a:r>
              <a:rPr lang="de-DE" sz="3200" noProof="0" dirty="0">
                <a:latin typeface="Calibri" panose="020F0502020204030204" pitchFamily="34" charset="0"/>
                <a:ea typeface="Calibri" panose="020F0502020204030204" pitchFamily="34" charset="0"/>
                <a:cs typeface="Times New Roman" panose="02020603050405020304" pitchFamily="18" charset="0"/>
              </a:rPr>
              <a:t>Gab es Überraschungen bei der Zuordnung der Rollen „</a:t>
            </a:r>
            <a:r>
              <a:rPr lang="de-DE" sz="3200" noProof="0" dirty="0" err="1">
                <a:latin typeface="Calibri" panose="020F0502020204030204" pitchFamily="34" charset="0"/>
                <a:ea typeface="Calibri" panose="020F0502020204030204" pitchFamily="34" charset="0"/>
                <a:cs typeface="Times New Roman" panose="02020603050405020304" pitchFamily="18" charset="0"/>
              </a:rPr>
              <a:t>Accountable</a:t>
            </a:r>
            <a:r>
              <a:rPr lang="de-DE" sz="3200" noProof="0" dirty="0">
                <a:latin typeface="Calibri" panose="020F0502020204030204" pitchFamily="34" charset="0"/>
                <a:ea typeface="Calibri" panose="020F0502020204030204" pitchFamily="34" charset="0"/>
                <a:cs typeface="Times New Roman" panose="02020603050405020304" pitchFamily="18" charset="0"/>
              </a:rPr>
              <a:t>” (A) und „</a:t>
            </a:r>
            <a:r>
              <a:rPr lang="de-DE" sz="3200" noProof="0" dirty="0" err="1">
                <a:latin typeface="Calibri" panose="020F0502020204030204" pitchFamily="34" charset="0"/>
                <a:ea typeface="Calibri" panose="020F0502020204030204" pitchFamily="34" charset="0"/>
                <a:cs typeface="Times New Roman" panose="02020603050405020304" pitchFamily="18" charset="0"/>
              </a:rPr>
              <a:t>Responsible</a:t>
            </a:r>
            <a:r>
              <a:rPr lang="de-DE" sz="3200" noProof="0" dirty="0">
                <a:latin typeface="Calibri" panose="020F0502020204030204" pitchFamily="34" charset="0"/>
                <a:ea typeface="Calibri" panose="020F0502020204030204" pitchFamily="34" charset="0"/>
                <a:cs typeface="Times New Roman" panose="02020603050405020304" pitchFamily="18" charset="0"/>
              </a:rPr>
              <a:t>” (R)?</a:t>
            </a:r>
          </a:p>
          <a:p>
            <a:pPr marL="457200" indent="-457200">
              <a:buFont typeface="Arial" panose="020B0604020202020204" pitchFamily="34" charset="0"/>
              <a:buChar char="•"/>
            </a:pPr>
            <a:r>
              <a:rPr lang="de-DE" sz="3200" noProof="0" dirty="0">
                <a:latin typeface="Calibri" panose="020F0502020204030204" pitchFamily="34" charset="0"/>
                <a:ea typeface="Calibri" panose="020F0502020204030204" pitchFamily="34" charset="0"/>
                <a:cs typeface="Times New Roman" panose="02020603050405020304" pitchFamily="18" charset="0"/>
              </a:rPr>
              <a:t>Halten Sie diese Rollenteilung nach RACI in Ihrer täglichen Praxis im Bereich der darstellenden Künste für realistisch? Warum bzw. warum nicht?</a:t>
            </a:r>
          </a:p>
        </p:txBody>
      </p:sp>
    </p:spTree>
    <p:extLst>
      <p:ext uri="{BB962C8B-B14F-4D97-AF65-F5344CB8AC3E}">
        <p14:creationId xmlns:p14="http://schemas.microsoft.com/office/powerpoint/2010/main" val="614232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34519fc2d75_0_16"/>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184" name="Google Shape;184;g34519fc2d75_0_16"/>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lang="de-DE" sz="1800" b="0" i="0" u="none" strike="noStrike" cap="none" noProof="0" dirty="0">
              <a:solidFill>
                <a:schemeClr val="dk1"/>
              </a:solidFill>
              <a:latin typeface="Calibri"/>
              <a:ea typeface="Calibri"/>
              <a:cs typeface="Calibri"/>
              <a:sym typeface="Calibri"/>
            </a:endParaRPr>
          </a:p>
        </p:txBody>
      </p:sp>
      <p:sp>
        <p:nvSpPr>
          <p:cNvPr id="185" name="Google Shape;185;g34519fc2d75_0_16"/>
          <p:cNvSpPr txBox="1"/>
          <p:nvPr/>
        </p:nvSpPr>
        <p:spPr>
          <a:xfrm>
            <a:off x="952325" y="3339300"/>
            <a:ext cx="15583200" cy="2401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de-DE" sz="5000" b="1" i="0" u="none" strike="noStrike" cap="none" noProof="0" dirty="0">
                <a:solidFill>
                  <a:schemeClr val="dk1"/>
                </a:solidFill>
                <a:latin typeface="Calibri"/>
                <a:ea typeface="Calibri"/>
                <a:cs typeface="Calibri"/>
                <a:sym typeface="Calibri"/>
              </a:rPr>
              <a:t>Teams zusammenhalten: Grundlegende Prinzipien für Vertrauen, Kommunikation und Zusammenhalt</a:t>
            </a:r>
          </a:p>
          <a:p>
            <a:pPr marL="0" marR="0" lvl="0" indent="0" algn="l" rtl="0">
              <a:lnSpc>
                <a:spcPct val="100000"/>
              </a:lnSpc>
              <a:spcBef>
                <a:spcPts val="0"/>
              </a:spcBef>
              <a:spcAft>
                <a:spcPts val="0"/>
              </a:spcAft>
              <a:buClr>
                <a:srgbClr val="000000"/>
              </a:buClr>
              <a:buSzPts val="5000"/>
              <a:buFont typeface="Arial"/>
              <a:buNone/>
            </a:pPr>
            <a:endParaRPr lang="de-DE" sz="5000" b="1" i="0" u="none" strike="noStrike" cap="none" noProof="0" dirty="0">
              <a:solidFill>
                <a:schemeClr val="dk1"/>
              </a:solidFill>
              <a:latin typeface="Calibri"/>
              <a:ea typeface="Calibri"/>
              <a:cs typeface="Calibri"/>
              <a:sym typeface="Calibri"/>
            </a:endParaRPr>
          </a:p>
        </p:txBody>
      </p:sp>
      <p:graphicFrame>
        <p:nvGraphicFramePr>
          <p:cNvPr id="186" name="Google Shape;186;g34519fc2d75_0_16"/>
          <p:cNvGraphicFramePr/>
          <p:nvPr>
            <p:extLst>
              <p:ext uri="{D42A27DB-BD31-4B8C-83A1-F6EECF244321}">
                <p14:modId xmlns:p14="http://schemas.microsoft.com/office/powerpoint/2010/main" val="1557009403"/>
              </p:ext>
            </p:extLst>
          </p:nvPr>
        </p:nvGraphicFramePr>
        <p:xfrm>
          <a:off x="2590938" y="5226725"/>
          <a:ext cx="13106125" cy="4460600"/>
        </p:xfrm>
        <a:graphic>
          <a:graphicData uri="http://schemas.openxmlformats.org/drawingml/2006/table">
            <a:tbl>
              <a:tblPr>
                <a:noFill/>
                <a:tableStyleId>{C8E4061D-F996-4E52-8B39-2384F2AE1984}</a:tableStyleId>
              </a:tblPr>
              <a:tblGrid>
                <a:gridCol w="4119675">
                  <a:extLst>
                    <a:ext uri="{9D8B030D-6E8A-4147-A177-3AD203B41FA5}">
                      <a16:colId xmlns:a16="http://schemas.microsoft.com/office/drawing/2014/main" val="20000"/>
                    </a:ext>
                  </a:extLst>
                </a:gridCol>
                <a:gridCol w="4077000">
                  <a:extLst>
                    <a:ext uri="{9D8B030D-6E8A-4147-A177-3AD203B41FA5}">
                      <a16:colId xmlns:a16="http://schemas.microsoft.com/office/drawing/2014/main" val="20001"/>
                    </a:ext>
                  </a:extLst>
                </a:gridCol>
                <a:gridCol w="4909450">
                  <a:extLst>
                    <a:ext uri="{9D8B030D-6E8A-4147-A177-3AD203B41FA5}">
                      <a16:colId xmlns:a16="http://schemas.microsoft.com/office/drawing/2014/main" val="20002"/>
                    </a:ext>
                  </a:extLst>
                </a:gridCol>
              </a:tblGrid>
              <a:tr h="1121100">
                <a:tc>
                  <a:txBody>
                    <a:bodyPr/>
                    <a:lstStyle/>
                    <a:p>
                      <a:pPr marL="0" marR="0" lvl="0" indent="0" algn="l" rtl="0">
                        <a:lnSpc>
                          <a:spcPct val="100000"/>
                        </a:lnSpc>
                        <a:spcBef>
                          <a:spcPts val="0"/>
                        </a:spcBef>
                        <a:spcAft>
                          <a:spcPts val="0"/>
                        </a:spcAft>
                        <a:buClr>
                          <a:srgbClr val="000000"/>
                        </a:buClr>
                        <a:buSzPts val="3000"/>
                        <a:buFont typeface="Arial"/>
                        <a:buNone/>
                      </a:pPr>
                      <a:r>
                        <a:rPr lang="de-DE" sz="3000" b="1" u="none" strike="noStrike" cap="none" noProof="0" dirty="0">
                          <a:solidFill>
                            <a:srgbClr val="F3F3F3"/>
                          </a:solidFill>
                          <a:latin typeface="Calibri"/>
                          <a:ea typeface="Calibri"/>
                          <a:cs typeface="Calibri"/>
                          <a:sym typeface="Calibri"/>
                        </a:rPr>
                        <a:t>Wichtige Grundsätze</a:t>
                      </a:r>
                    </a:p>
                  </a:txBody>
                  <a:tcPr marL="63500" marR="63500" marT="63500" marB="63500">
                    <a:solidFill>
                      <a:srgbClr val="569838"/>
                    </a:solidFill>
                  </a:tcPr>
                </a:tc>
                <a:tc>
                  <a:txBody>
                    <a:bodyPr/>
                    <a:lstStyle/>
                    <a:p>
                      <a:pPr marL="0" marR="0" lvl="0" indent="0" algn="l" rtl="0">
                        <a:lnSpc>
                          <a:spcPct val="100000"/>
                        </a:lnSpc>
                        <a:spcBef>
                          <a:spcPts val="0"/>
                        </a:spcBef>
                        <a:spcAft>
                          <a:spcPts val="0"/>
                        </a:spcAft>
                        <a:buClr>
                          <a:srgbClr val="000000"/>
                        </a:buClr>
                        <a:buSzPts val="3000"/>
                        <a:buFont typeface="Arial"/>
                        <a:buNone/>
                      </a:pPr>
                      <a:r>
                        <a:rPr lang="de-DE" sz="3000" b="1" u="none" strike="noStrike" cap="none" noProof="0" dirty="0">
                          <a:solidFill>
                            <a:srgbClr val="F3F3F3"/>
                          </a:solidFill>
                          <a:latin typeface="Calibri"/>
                          <a:ea typeface="Calibri"/>
                          <a:cs typeface="Calibri"/>
                          <a:sym typeface="Calibri"/>
                        </a:rPr>
                        <a:t>Teamrituale</a:t>
                      </a:r>
                    </a:p>
                  </a:txBody>
                  <a:tcPr marL="63500" marR="63500" marT="63500" marB="63500">
                    <a:solidFill>
                      <a:srgbClr val="569838"/>
                    </a:solidFill>
                  </a:tcPr>
                </a:tc>
                <a:tc>
                  <a:txBody>
                    <a:bodyPr/>
                    <a:lstStyle/>
                    <a:p>
                      <a:pPr marL="0" marR="0" lvl="0" indent="0" algn="l" rtl="0">
                        <a:lnSpc>
                          <a:spcPct val="100000"/>
                        </a:lnSpc>
                        <a:spcBef>
                          <a:spcPts val="0"/>
                        </a:spcBef>
                        <a:spcAft>
                          <a:spcPts val="0"/>
                        </a:spcAft>
                        <a:buClr>
                          <a:srgbClr val="000000"/>
                        </a:buClr>
                        <a:buSzPts val="3000"/>
                        <a:buFont typeface="Arial"/>
                        <a:buNone/>
                      </a:pPr>
                      <a:r>
                        <a:rPr lang="de-DE" sz="3000" b="1" u="none" strike="noStrike" cap="none" noProof="0" dirty="0">
                          <a:solidFill>
                            <a:srgbClr val="F3F3F3"/>
                          </a:solidFill>
                          <a:latin typeface="Calibri"/>
                          <a:ea typeface="Calibri"/>
                          <a:cs typeface="Calibri"/>
                          <a:sym typeface="Calibri"/>
                        </a:rPr>
                        <a:t>Inklusionspraktiken</a:t>
                      </a:r>
                    </a:p>
                  </a:txBody>
                  <a:tcPr marL="63500" marR="63500" marT="63500" marB="63500">
                    <a:solidFill>
                      <a:srgbClr val="569838"/>
                    </a:solidFill>
                  </a:tcPr>
                </a:tc>
                <a:extLst>
                  <a:ext uri="{0D108BD9-81ED-4DB2-BD59-A6C34878D82A}">
                    <a16:rowId xmlns:a16="http://schemas.microsoft.com/office/drawing/2014/main" val="10000"/>
                  </a:ext>
                </a:extLst>
              </a:tr>
              <a:tr h="3339500">
                <a:tc>
                  <a:txBody>
                    <a:bodyPr/>
                    <a:lstStyle/>
                    <a:p>
                      <a:pPr marL="0" marR="0" lvl="0" indent="0" algn="l" rtl="0">
                        <a:lnSpc>
                          <a:spcPct val="100000"/>
                        </a:lnSpc>
                        <a:spcBef>
                          <a:spcPts val="0"/>
                        </a:spcBef>
                        <a:spcAft>
                          <a:spcPts val="0"/>
                        </a:spcAft>
                        <a:buClr>
                          <a:srgbClr val="000000"/>
                        </a:buClr>
                        <a:buSzPts val="3000"/>
                        <a:buFont typeface="Arial"/>
                        <a:buNone/>
                      </a:pPr>
                      <a:r>
                        <a:rPr lang="de-DE" sz="3000" u="none" strike="noStrike" cap="none" noProof="0" dirty="0">
                          <a:latin typeface="Calibri"/>
                          <a:ea typeface="Calibri"/>
                          <a:cs typeface="Calibri"/>
                          <a:sym typeface="Calibri"/>
                        </a:rPr>
                        <a:t>Psychologische Sicherheit</a:t>
                      </a:r>
                    </a:p>
                    <a:p>
                      <a:pPr marL="0" marR="0" lvl="0" indent="0" algn="l" rtl="0">
                        <a:lnSpc>
                          <a:spcPct val="100000"/>
                        </a:lnSpc>
                        <a:spcBef>
                          <a:spcPts val="0"/>
                        </a:spcBef>
                        <a:spcAft>
                          <a:spcPts val="0"/>
                        </a:spcAft>
                        <a:buClr>
                          <a:srgbClr val="000000"/>
                        </a:buClr>
                        <a:buSzPts val="3000"/>
                        <a:buFont typeface="Arial"/>
                        <a:buNone/>
                      </a:pPr>
                      <a:endParaRPr lang="de-DE" sz="30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de-DE" sz="3000" u="none" strike="noStrike" cap="none" noProof="0" dirty="0">
                          <a:latin typeface="Calibri"/>
                          <a:ea typeface="Calibri"/>
                          <a:cs typeface="Calibri"/>
                          <a:sym typeface="Calibri"/>
                        </a:rPr>
                        <a:t>Transparenz</a:t>
                      </a:r>
                    </a:p>
                    <a:p>
                      <a:pPr marL="0" marR="0" lvl="0" indent="0" algn="l" rtl="0">
                        <a:lnSpc>
                          <a:spcPct val="100000"/>
                        </a:lnSpc>
                        <a:spcBef>
                          <a:spcPts val="0"/>
                        </a:spcBef>
                        <a:spcAft>
                          <a:spcPts val="0"/>
                        </a:spcAft>
                        <a:buClr>
                          <a:srgbClr val="000000"/>
                        </a:buClr>
                        <a:buSzPts val="3000"/>
                        <a:buFont typeface="Arial"/>
                        <a:buNone/>
                      </a:pPr>
                      <a:endParaRPr lang="de-DE" sz="30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de-DE" sz="3000" u="none" strike="noStrike" cap="none" noProof="0" dirty="0">
                          <a:latin typeface="Calibri"/>
                          <a:ea typeface="Calibri"/>
                          <a:cs typeface="Calibri"/>
                          <a:sym typeface="Calibri"/>
                        </a:rPr>
                        <a:t>Feedback-Schleifen</a:t>
                      </a:r>
                    </a:p>
                  </a:txBody>
                  <a:tcPr marL="63500" marR="63500" marT="63500" marB="63500">
                    <a:noFill/>
                  </a:tcPr>
                </a:tc>
                <a:tc>
                  <a:txBody>
                    <a:bodyPr/>
                    <a:lstStyle/>
                    <a:p>
                      <a:pPr marL="0" marR="0" lvl="0" indent="0" algn="l" rtl="0">
                        <a:lnSpc>
                          <a:spcPct val="100000"/>
                        </a:lnSpc>
                        <a:spcBef>
                          <a:spcPts val="0"/>
                        </a:spcBef>
                        <a:spcAft>
                          <a:spcPts val="0"/>
                        </a:spcAft>
                        <a:buClr>
                          <a:srgbClr val="000000"/>
                        </a:buClr>
                        <a:buSzPts val="3000"/>
                        <a:buFont typeface="Arial"/>
                        <a:buNone/>
                      </a:pPr>
                      <a:r>
                        <a:rPr lang="de-DE" sz="3000" u="none" strike="noStrike" cap="none" noProof="0" dirty="0">
                          <a:latin typeface="Calibri"/>
                          <a:ea typeface="Calibri"/>
                          <a:cs typeface="Calibri"/>
                          <a:sym typeface="Calibri"/>
                        </a:rPr>
                        <a:t>Regelmäßige Check-ins</a:t>
                      </a:r>
                    </a:p>
                    <a:p>
                      <a:pPr marL="0" marR="0" lvl="0" indent="0" algn="l" rtl="0">
                        <a:lnSpc>
                          <a:spcPct val="100000"/>
                        </a:lnSpc>
                        <a:spcBef>
                          <a:spcPts val="0"/>
                        </a:spcBef>
                        <a:spcAft>
                          <a:spcPts val="0"/>
                        </a:spcAft>
                        <a:buClr>
                          <a:srgbClr val="000000"/>
                        </a:buClr>
                        <a:buSzPts val="3000"/>
                        <a:buFont typeface="Arial"/>
                        <a:buNone/>
                      </a:pPr>
                      <a:endParaRPr lang="de-DE" sz="30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de-DE" sz="3000" u="none" strike="noStrike" cap="none" noProof="0" dirty="0">
                          <a:latin typeface="Calibri"/>
                          <a:ea typeface="Calibri"/>
                          <a:cs typeface="Calibri"/>
                          <a:sym typeface="Calibri"/>
                        </a:rPr>
                        <a:t>Reflexionen</a:t>
                      </a:r>
                    </a:p>
                    <a:p>
                      <a:pPr marL="0" marR="0" lvl="0" indent="0" algn="l" rtl="0">
                        <a:lnSpc>
                          <a:spcPct val="100000"/>
                        </a:lnSpc>
                        <a:spcBef>
                          <a:spcPts val="0"/>
                        </a:spcBef>
                        <a:spcAft>
                          <a:spcPts val="0"/>
                        </a:spcAft>
                        <a:buClr>
                          <a:srgbClr val="000000"/>
                        </a:buClr>
                        <a:buSzPts val="3000"/>
                        <a:buFont typeface="Arial"/>
                        <a:buNone/>
                      </a:pPr>
                      <a:endParaRPr lang="de-DE" sz="30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de-DE" sz="3000" u="none" strike="noStrike" cap="none" noProof="0" dirty="0">
                          <a:latin typeface="Calibri"/>
                          <a:ea typeface="Calibri"/>
                          <a:cs typeface="Calibri"/>
                          <a:sym typeface="Calibri"/>
                        </a:rPr>
                        <a:t>Informelle soziale Bindungen</a:t>
                      </a:r>
                    </a:p>
                  </a:txBody>
                  <a:tcPr marL="63500" marR="63500" marT="63500" marB="63500"/>
                </a:tc>
                <a:tc>
                  <a:txBody>
                    <a:bodyPr/>
                    <a:lstStyle/>
                    <a:p>
                      <a:pPr marL="0" marR="0" lvl="0" indent="0" algn="l" rtl="0">
                        <a:lnSpc>
                          <a:spcPct val="100000"/>
                        </a:lnSpc>
                        <a:spcBef>
                          <a:spcPts val="0"/>
                        </a:spcBef>
                        <a:spcAft>
                          <a:spcPts val="0"/>
                        </a:spcAft>
                        <a:buClr>
                          <a:srgbClr val="000000"/>
                        </a:buClr>
                        <a:buSzPts val="3000"/>
                        <a:buFont typeface="Arial"/>
                        <a:buNone/>
                      </a:pPr>
                      <a:r>
                        <a:rPr lang="de-DE" sz="3000" u="none" strike="noStrike" cap="none" noProof="0" dirty="0">
                          <a:latin typeface="Calibri"/>
                          <a:ea typeface="Calibri"/>
                          <a:cs typeface="Calibri"/>
                          <a:sym typeface="Calibri"/>
                        </a:rPr>
                        <a:t>Sprachliche Unterstützung</a:t>
                      </a:r>
                    </a:p>
                    <a:p>
                      <a:pPr marL="0" marR="0" lvl="0" indent="0" algn="l" rtl="0">
                        <a:lnSpc>
                          <a:spcPct val="100000"/>
                        </a:lnSpc>
                        <a:spcBef>
                          <a:spcPts val="0"/>
                        </a:spcBef>
                        <a:spcAft>
                          <a:spcPts val="0"/>
                        </a:spcAft>
                        <a:buClr>
                          <a:srgbClr val="000000"/>
                        </a:buClr>
                        <a:buSzPts val="3000"/>
                        <a:buFont typeface="Arial"/>
                        <a:buNone/>
                      </a:pPr>
                      <a:endParaRPr lang="de-DE" sz="30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de-DE" sz="3000" u="none" strike="noStrike" cap="none" noProof="0" dirty="0">
                          <a:latin typeface="Calibri"/>
                          <a:ea typeface="Calibri"/>
                          <a:cs typeface="Calibri"/>
                          <a:sym typeface="Calibri"/>
                        </a:rPr>
                        <a:t>Barrierefreiheit</a:t>
                      </a:r>
                    </a:p>
                    <a:p>
                      <a:pPr marL="0" marR="0" lvl="0" indent="0" algn="l" rtl="0">
                        <a:lnSpc>
                          <a:spcPct val="100000"/>
                        </a:lnSpc>
                        <a:spcBef>
                          <a:spcPts val="0"/>
                        </a:spcBef>
                        <a:spcAft>
                          <a:spcPts val="0"/>
                        </a:spcAft>
                        <a:buClr>
                          <a:srgbClr val="000000"/>
                        </a:buClr>
                        <a:buSzPts val="3000"/>
                        <a:buFont typeface="Arial"/>
                        <a:buNone/>
                      </a:pPr>
                      <a:endParaRPr lang="de-DE" sz="3000" u="none" strike="noStrike" cap="none" noProof="0"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de-DE" sz="3000" u="none" strike="noStrike" cap="none" noProof="0" dirty="0">
                          <a:latin typeface="Calibri"/>
                          <a:ea typeface="Calibri"/>
                          <a:cs typeface="Calibri"/>
                          <a:sym typeface="Calibri"/>
                        </a:rPr>
                        <a:t>Kulturelle Sensibilität</a:t>
                      </a:r>
                    </a:p>
                    <a:p>
                      <a:pPr marL="0" marR="0" lvl="0" indent="0" algn="l" rtl="0">
                        <a:lnSpc>
                          <a:spcPct val="100000"/>
                        </a:lnSpc>
                        <a:spcBef>
                          <a:spcPts val="0"/>
                        </a:spcBef>
                        <a:spcAft>
                          <a:spcPts val="0"/>
                        </a:spcAft>
                        <a:buClr>
                          <a:srgbClr val="000000"/>
                        </a:buClr>
                        <a:buSzPts val="3000"/>
                        <a:buFont typeface="Arial"/>
                        <a:buNone/>
                      </a:pPr>
                      <a:endParaRPr lang="de-DE" sz="3000" u="none" strike="noStrike" cap="none" noProof="0"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1"/>
                  </a:ext>
                </a:extLst>
              </a:tr>
            </a:tbl>
          </a:graphicData>
        </a:graphic>
      </p:graphicFrame>
      <p:sp>
        <p:nvSpPr>
          <p:cNvPr id="187" name="Google Shape;187;g34519fc2d75_0_16"/>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de-DE" noProof="0" smtClean="0"/>
              <a:t>9</a:t>
            </a:fld>
            <a:endParaRPr lang="de-DE" noProof="0" dirty="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944d2af-eeed-4acc-b052-3107ab9b10d9" xsi:nil="true"/>
    <lcf76f155ced4ddcb4097134ff3c332f xmlns="c09b88ca-66eb-4a97-99d4-e4839274e101">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1C52252B014674CB5B8BBCA345FDDE6" ma:contentTypeVersion="19" ma:contentTypeDescription="Create a new document." ma:contentTypeScope="" ma:versionID="14f4e005775867085f2b76a543a18287">
  <xsd:schema xmlns:xsd="http://www.w3.org/2001/XMLSchema" xmlns:xs="http://www.w3.org/2001/XMLSchema" xmlns:p="http://schemas.microsoft.com/office/2006/metadata/properties" xmlns:ns2="c09b88ca-66eb-4a97-99d4-e4839274e101" xmlns:ns3="c944d2af-eeed-4acc-b052-3107ab9b10d9" targetNamespace="http://schemas.microsoft.com/office/2006/metadata/properties" ma:root="true" ma:fieldsID="48ef7fb312309f053be19f32d048e6b4" ns2:_="" ns3:_="">
    <xsd:import namespace="c09b88ca-66eb-4a97-99d4-e4839274e101"/>
    <xsd:import namespace="c944d2af-eeed-4acc-b052-3107ab9b10d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9b88ca-66eb-4a97-99d4-e4839274e1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a24ce2f-4116-4ad3-bf66-ef18cb5ca18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44d2af-eeed-4acc-b052-3107ab9b10d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2b4d781-8933-4bb7-bea4-6819269a0d88}" ma:internalName="TaxCatchAll" ma:showField="CatchAllData" ma:web="c944d2af-eeed-4acc-b052-3107ab9b10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7D7087A-1D5E-4773-B664-476A7195E67D}">
  <ds:schemaRefs>
    <ds:schemaRef ds:uri="http://schemas.microsoft.com/office/2006/metadata/properties"/>
    <ds:schemaRef ds:uri="http://schemas.microsoft.com/office/infopath/2007/PartnerControls"/>
    <ds:schemaRef ds:uri="f573be3d-d953-4ab2-8307-2d1f8f98dcd3"/>
    <ds:schemaRef ds:uri="25422022-38c0-46c0-9db2-b40ebb11e972"/>
  </ds:schemaRefs>
</ds:datastoreItem>
</file>

<file path=customXml/itemProps2.xml><?xml version="1.0" encoding="utf-8"?>
<ds:datastoreItem xmlns:ds="http://schemas.openxmlformats.org/officeDocument/2006/customXml" ds:itemID="{4FBDC386-CE6A-4760-A7ED-FEB171133659}">
  <ds:schemaRefs>
    <ds:schemaRef ds:uri="http://schemas.microsoft.com/sharepoint/v3/contenttype/forms"/>
  </ds:schemaRefs>
</ds:datastoreItem>
</file>

<file path=customXml/itemProps3.xml><?xml version="1.0" encoding="utf-8"?>
<ds:datastoreItem xmlns:ds="http://schemas.openxmlformats.org/officeDocument/2006/customXml" ds:itemID="{C5AD2BEC-8D28-49BD-9A41-B55CE9630476}"/>
</file>

<file path=docProps/app.xml><?xml version="1.0" encoding="utf-8"?>
<Properties xmlns="http://schemas.openxmlformats.org/officeDocument/2006/extended-properties" xmlns:vt="http://schemas.openxmlformats.org/officeDocument/2006/docPropsVTypes">
  <TotalTime>0</TotalTime>
  <Words>10036</Words>
  <Application>Microsoft Office PowerPoint</Application>
  <PresentationFormat>Benutzerdefiniert</PresentationFormat>
  <Paragraphs>851</Paragraphs>
  <Slides>42</Slides>
  <Notes>42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42</vt:i4>
      </vt:variant>
    </vt:vector>
  </HeadingPairs>
  <TitlesOfParts>
    <vt:vector size="48" baseType="lpstr">
      <vt:lpstr>Aptos</vt:lpstr>
      <vt:lpstr>Arial</vt:lpstr>
      <vt:lpstr>Calibri</vt:lpstr>
      <vt:lpstr>Noto Sans Symbols</vt:lpstr>
      <vt:lpstr>Wingdings</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Dimitra Zervaki</dc:creator>
  <cp:keywords>, docId:347141EA1AA1CD450D1D9126F33E73A8</cp:keywords>
  <cp:lastModifiedBy>Larry Busch</cp:lastModifiedBy>
  <cp:revision>7</cp:revision>
  <dcterms:created xsi:type="dcterms:W3CDTF">2006-08-16T00:00:00Z</dcterms:created>
  <dcterms:modified xsi:type="dcterms:W3CDTF">2026-01-31T10:27:45Z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0x010100B1C52252B014674CB5B8BBCA345FDDE6</vt:lpwstr>
  </property>
  <property fmtid="{D5CDD505-2E9C-101B-9397-08002B2CF9AE}" pid="3" name="Order">
    <vt:r8>154700</vt:r8>
  </property>
  <property fmtid="{D5CDD505-2E9C-101B-9397-08002B2CF9AE}" pid="4" name="_ExtendedDescription">
    <vt:lpwstr/>
  </property>
  <property fmtid="{D5CDD505-2E9C-101B-9397-08002B2CF9AE}" pid="5" name="TriggerFlowInfo">
    <vt:lpwstr/>
  </property>
  <property fmtid="{D5CDD505-2E9C-101B-9397-08002B2CF9AE}" pid="6" name="ComplianceAssetId">
    <vt:lpwstr/>
  </property>
  <property fmtid="{D5CDD505-2E9C-101B-9397-08002B2CF9AE}" pid="7" name="MediaServiceImageTags">
    <vt:lpwstr/>
  </property>
</Properties>
</file>